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12" r:id="rId4"/>
  </p:sldMasterIdLst>
  <p:sldIdLst>
    <p:sldId id="257" r:id="rId5"/>
    <p:sldId id="259" r:id="rId6"/>
    <p:sldId id="260" r:id="rId7"/>
    <p:sldId id="261" r:id="rId8"/>
    <p:sldId id="262" r:id="rId9"/>
    <p:sldId id="264" r:id="rId10"/>
    <p:sldId id="265" r:id="rId11"/>
    <p:sldId id="266" r:id="rId12"/>
    <p:sldId id="268" r:id="rId13"/>
    <p:sldId id="267" r:id="rId14"/>
    <p:sldId id="269" r:id="rId15"/>
    <p:sldId id="270" r:id="rId16"/>
    <p:sldId id="271" r:id="rId17"/>
    <p:sldId id="272" r:id="rId18"/>
    <p:sldId id="273" r:id="rId19"/>
    <p:sldId id="274" r:id="rId20"/>
    <p:sldId id="258" r:id="rId21"/>
    <p:sldId id="275" r:id="rId22"/>
    <p:sldId id="276" r:id="rId23"/>
    <p:sldId id="277" r:id="rId24"/>
    <p:sldId id="278" r:id="rId25"/>
    <p:sldId id="279" r:id="rId26"/>
    <p:sldId id="280" r:id="rId27"/>
    <p:sldId id="281" r:id="rId28"/>
    <p:sldId id="282" r:id="rId29"/>
    <p:sldId id="283" r:id="rId30"/>
    <p:sldId id="284" r:id="rId31"/>
    <p:sldId id="285" r:id="rId32"/>
    <p:sldId id="286" r:id="rId33"/>
    <p:sldId id="287" r:id="rId34"/>
    <p:sldId id="288" r:id="rId35"/>
    <p:sldId id="302" r:id="rId36"/>
    <p:sldId id="289" r:id="rId37"/>
    <p:sldId id="290" r:id="rId38"/>
    <p:sldId id="292" r:id="rId39"/>
    <p:sldId id="291" r:id="rId40"/>
    <p:sldId id="299" r:id="rId41"/>
    <p:sldId id="294" r:id="rId42"/>
    <p:sldId id="300" r:id="rId43"/>
    <p:sldId id="293" r:id="rId44"/>
    <p:sldId id="295" r:id="rId45"/>
    <p:sldId id="296" r:id="rId46"/>
    <p:sldId id="297" r:id="rId47"/>
    <p:sldId id="298" r:id="rId48"/>
    <p:sldId id="301" r:id="rId4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19" autoAdjust="0"/>
  </p:normalViewPr>
  <p:slideViewPr>
    <p:cSldViewPr snapToGrid="0">
      <p:cViewPr varScale="1">
        <p:scale>
          <a:sx n="88" d="100"/>
          <a:sy n="88" d="100"/>
        </p:scale>
        <p:origin x="494" y="6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8" Type="http://schemas.openxmlformats.org/officeDocument/2006/relationships/slide" Target="slides/slide4.xml"/><Relationship Id="rId51"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1_3">
  <dgm:title val=""/>
  <dgm:desc val=""/>
  <dgm:catLst>
    <dgm:cat type="accent1" pri="11300"/>
  </dgm:catLst>
  <dgm:styleLbl name="node0">
    <dgm:fillClrLst meth="repeat">
      <a:schemeClr val="accent1">
        <a:shade val="80000"/>
      </a:schemeClr>
    </dgm:fillClrLst>
    <dgm:linClrLst meth="repeat">
      <a:schemeClr val="lt1"/>
    </dgm:linClrLst>
    <dgm:effectClrLst/>
    <dgm:txLinClrLst/>
    <dgm:txFillClrLst/>
    <dgm:txEffectClrLst/>
  </dgm:styleLbl>
  <dgm:styleLbl name="alignNode1">
    <dgm:fillClrLst>
      <a:schemeClr val="accent1">
        <a:shade val="80000"/>
      </a:schemeClr>
      <a:schemeClr val="accent1">
        <a:tint val="70000"/>
      </a:schemeClr>
    </dgm:fillClrLst>
    <dgm:linClrLst>
      <a:schemeClr val="accent1">
        <a:shade val="80000"/>
      </a:schemeClr>
      <a:schemeClr val="accent1">
        <a:tint val="70000"/>
      </a:schemeClr>
    </dgm:linClrLst>
    <dgm:effectClrLst/>
    <dgm:txLinClrLst/>
    <dgm:txFillClrLst/>
    <dgm:txEffectClrLst/>
  </dgm:styleLbl>
  <dgm:styleLbl name="node1">
    <dgm:fillClrLst>
      <a:schemeClr val="accent1">
        <a:shade val="80000"/>
      </a:schemeClr>
      <a:schemeClr val="accent1">
        <a:tint val="70000"/>
      </a:schemeClr>
    </dgm:fillClrLst>
    <dgm:linClrLst meth="repeat">
      <a:schemeClr val="lt1"/>
    </dgm:linClrLst>
    <dgm:effectClrLst/>
    <dgm:txLinClrLst/>
    <dgm:txFillClrLst/>
    <dgm:txEffectClrLst/>
  </dgm:styleLbl>
  <dgm:styleLbl name="lnNode1">
    <dgm:fillClrLst>
      <a:schemeClr val="accent1">
        <a:shade val="80000"/>
      </a:schemeClr>
      <a:schemeClr val="accent1">
        <a:tint val="7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tint val="70000"/>
        <a:alpha val="50000"/>
      </a:schemeClr>
    </dgm:fillClrLst>
    <dgm:linClrLst meth="repeat">
      <a:schemeClr val="lt1"/>
    </dgm:linClrLst>
    <dgm:effectClrLst/>
    <dgm:txLinClrLst/>
    <dgm:txFillClrLst/>
    <dgm:txEffectClrLst/>
  </dgm:styleLbl>
  <dgm:styleLbl name="node2">
    <dgm:fillClrLst>
      <a:schemeClr val="accent1">
        <a:tint val="99000"/>
      </a:schemeClr>
    </dgm:fillClrLst>
    <dgm:linClrLst meth="repeat">
      <a:schemeClr val="lt1"/>
    </dgm:linClrLst>
    <dgm:effectClrLst/>
    <dgm:txLinClrLst/>
    <dgm:txFillClrLst/>
    <dgm:txEffectClrLst/>
  </dgm:styleLbl>
  <dgm:styleLbl name="node3">
    <dgm:fillClrLst>
      <a:schemeClr val="accent1">
        <a:tint val="80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dgm:txEffectClrLst/>
  </dgm:styleLbl>
  <dgm:styleLbl name="f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b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sibTrans1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9000"/>
      </a:schemeClr>
    </dgm:fillClrLst>
    <dgm:linClrLst meth="repeat">
      <a:schemeClr val="lt1"/>
    </dgm:linClrLst>
    <dgm:effectClrLst/>
    <dgm:txLinClrLst/>
    <dgm:txFillClrLst/>
    <dgm:txEffectClrLst/>
  </dgm:styleLbl>
  <dgm:styleLbl name="asst3">
    <dgm:fillClrLst>
      <a:schemeClr val="accent1">
        <a:tint val="80000"/>
      </a:schemeClr>
    </dgm:fillClrLst>
    <dgm:linClrLst meth="repeat">
      <a:schemeClr val="lt1"/>
    </dgm:linClrLst>
    <dgm:effectClrLst/>
    <dgm:txLinClrLst/>
    <dgm:txFillClrLst/>
    <dgm:txEffectClrLst/>
  </dgm:styleLbl>
  <dgm:styleLbl name="asst4">
    <dgm:fillClrLst>
      <a:schemeClr val="accent1">
        <a:tint val="7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lt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9000"/>
      </a:schemeClr>
    </dgm:fillClrLst>
    <dgm:linClrLst meth="repeat">
      <a:schemeClr val="accent1">
        <a:tint val="99000"/>
      </a:schemeClr>
    </dgm:linClrLst>
    <dgm:effectClrLst/>
    <dgm:txLinClrLst/>
    <dgm:txFillClrLst meth="repeat">
      <a:schemeClr val="tx1"/>
    </dgm:txFillClrLst>
    <dgm:txEffectClrLst/>
  </dgm:styleLbl>
  <dgm:styleLbl name="parChTrans1D3">
    <dgm:fillClrLst meth="repeat">
      <a:schemeClr val="accent1">
        <a:tint val="80000"/>
      </a:schemeClr>
    </dgm:fillClrLst>
    <dgm:linClrLst meth="repeat">
      <a:schemeClr val="accent1">
        <a:tint val="80000"/>
      </a:schemeClr>
    </dgm:linClrLst>
    <dgm:effectClrLst/>
    <dgm:txLinClrLst/>
    <dgm:txFillClrLst meth="repeat">
      <a:schemeClr val="tx1"/>
    </dgm:txFillClrLst>
    <dgm:txEffectClrLst/>
  </dgm:styleLbl>
  <dgm:styleLbl name="parChTrans1D4">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A70FD8F-0050-42E3-8B3A-6ED7CFB9852E}" type="doc">
      <dgm:prSet loTypeId="urn:microsoft.com/office/officeart/2016/7/layout/RoundedRectangleTimeline" loCatId="process" qsTypeId="urn:microsoft.com/office/officeart/2005/8/quickstyle/simple1" qsCatId="simple" csTypeId="urn:microsoft.com/office/officeart/2005/8/colors/accent1_3" csCatId="accent1" phldr="1"/>
      <dgm:spPr/>
      <dgm:t>
        <a:bodyPr/>
        <a:lstStyle/>
        <a:p>
          <a:endParaRPr lang="en-US"/>
        </a:p>
      </dgm:t>
    </dgm:pt>
    <dgm:pt modelId="{8DB5D7D5-6A1C-4ABC-8850-759A9D876047}">
      <dgm:prSet/>
      <dgm:spPr/>
      <dgm:t>
        <a:bodyPr/>
        <a:lstStyle/>
        <a:p>
          <a:r>
            <a:rPr lang="en-US" dirty="0"/>
            <a:t>2023</a:t>
          </a:r>
        </a:p>
      </dgm:t>
    </dgm:pt>
    <dgm:pt modelId="{D8874F40-D7B0-41DE-BB6F-A6014FEAB2D7}" type="parTrans" cxnId="{C5202EE1-10E9-4076-9D55-9E0CF8B152AF}">
      <dgm:prSet/>
      <dgm:spPr/>
      <dgm:t>
        <a:bodyPr/>
        <a:lstStyle/>
        <a:p>
          <a:endParaRPr lang="en-US"/>
        </a:p>
      </dgm:t>
    </dgm:pt>
    <dgm:pt modelId="{BD6E0A2E-99C8-4F5A-971A-CD211D1099FF}" type="sibTrans" cxnId="{C5202EE1-10E9-4076-9D55-9E0CF8B152AF}">
      <dgm:prSet/>
      <dgm:spPr/>
      <dgm:t>
        <a:bodyPr/>
        <a:lstStyle/>
        <a:p>
          <a:endParaRPr lang="en-US"/>
        </a:p>
      </dgm:t>
    </dgm:pt>
    <dgm:pt modelId="{96262926-A67D-4E4E-9515-5EBC67F0B634}">
      <dgm:prSet custT="1"/>
      <dgm:spPr/>
      <dgm:t>
        <a:bodyPr/>
        <a:lstStyle/>
        <a:p>
          <a:r>
            <a:rPr lang="en-US" sz="2800" dirty="0"/>
            <a:t>Reviving the Church of Christ</a:t>
          </a:r>
        </a:p>
      </dgm:t>
    </dgm:pt>
    <dgm:pt modelId="{EC74E552-C501-4B0E-9400-E8B410F53D50}" type="parTrans" cxnId="{8C5B110A-FBC3-4CBF-BED2-413E87D4DAD5}">
      <dgm:prSet/>
      <dgm:spPr/>
      <dgm:t>
        <a:bodyPr/>
        <a:lstStyle/>
        <a:p>
          <a:endParaRPr lang="en-US"/>
        </a:p>
      </dgm:t>
    </dgm:pt>
    <dgm:pt modelId="{1DA7ACEB-F642-43C1-BCB5-F580B9B985B9}" type="sibTrans" cxnId="{8C5B110A-FBC3-4CBF-BED2-413E87D4DAD5}">
      <dgm:prSet/>
      <dgm:spPr/>
      <dgm:t>
        <a:bodyPr/>
        <a:lstStyle/>
        <a:p>
          <a:endParaRPr lang="en-US"/>
        </a:p>
      </dgm:t>
    </dgm:pt>
    <dgm:pt modelId="{C5146535-FD3D-4589-98A3-623B8DA4B8DB}">
      <dgm:prSet/>
      <dgm:spPr/>
      <dgm:t>
        <a:bodyPr/>
        <a:lstStyle/>
        <a:p>
          <a:r>
            <a:rPr lang="en-US" dirty="0"/>
            <a:t>2024</a:t>
          </a:r>
        </a:p>
      </dgm:t>
    </dgm:pt>
    <dgm:pt modelId="{20848F78-EC70-4162-96CE-CC68006930F0}" type="parTrans" cxnId="{8EBF857E-7408-4941-91E4-293B0F59EEF7}">
      <dgm:prSet/>
      <dgm:spPr/>
      <dgm:t>
        <a:bodyPr/>
        <a:lstStyle/>
        <a:p>
          <a:endParaRPr lang="en-US"/>
        </a:p>
      </dgm:t>
    </dgm:pt>
    <dgm:pt modelId="{7A3CCAF8-AC3A-401E-AEDD-44BBC1AA9C31}" type="sibTrans" cxnId="{8EBF857E-7408-4941-91E4-293B0F59EEF7}">
      <dgm:prSet/>
      <dgm:spPr/>
      <dgm:t>
        <a:bodyPr/>
        <a:lstStyle/>
        <a:p>
          <a:endParaRPr lang="en-US"/>
        </a:p>
      </dgm:t>
    </dgm:pt>
    <dgm:pt modelId="{E80CA270-6C90-4E17-ACEA-46B56AD54DD1}">
      <dgm:prSet custT="1"/>
      <dgm:spPr/>
      <dgm:t>
        <a:bodyPr/>
        <a:lstStyle/>
        <a:p>
          <a:r>
            <a:rPr lang="en-US" sz="2800" dirty="0"/>
            <a:t>Becoming an Alternative Community</a:t>
          </a:r>
        </a:p>
      </dgm:t>
    </dgm:pt>
    <dgm:pt modelId="{7EEC8067-96EF-4BE0-8BE3-BA59ED78A31F}" type="parTrans" cxnId="{2DC28DF8-5C1B-4F53-A4C1-D5B63FB54BAF}">
      <dgm:prSet/>
      <dgm:spPr/>
      <dgm:t>
        <a:bodyPr/>
        <a:lstStyle/>
        <a:p>
          <a:endParaRPr lang="en-US"/>
        </a:p>
      </dgm:t>
    </dgm:pt>
    <dgm:pt modelId="{1AFE46E5-6B07-4894-8ECB-21BD7E7B8AF1}" type="sibTrans" cxnId="{2DC28DF8-5C1B-4F53-A4C1-D5B63FB54BAF}">
      <dgm:prSet/>
      <dgm:spPr/>
      <dgm:t>
        <a:bodyPr/>
        <a:lstStyle/>
        <a:p>
          <a:endParaRPr lang="en-US"/>
        </a:p>
      </dgm:t>
    </dgm:pt>
    <dgm:pt modelId="{09C152DA-7620-4852-8162-A77EC3609F3F}">
      <dgm:prSet/>
      <dgm:spPr/>
      <dgm:t>
        <a:bodyPr/>
        <a:lstStyle/>
        <a:p>
          <a:r>
            <a:rPr lang="en-US" dirty="0"/>
            <a:t>2025</a:t>
          </a:r>
        </a:p>
      </dgm:t>
    </dgm:pt>
    <dgm:pt modelId="{9F6D14C0-6C82-4CBD-8D6D-B0E117B6F2ED}" type="parTrans" cxnId="{23ECAC8B-17A4-4883-AA0E-06D66B7E788A}">
      <dgm:prSet/>
      <dgm:spPr/>
      <dgm:t>
        <a:bodyPr/>
        <a:lstStyle/>
        <a:p>
          <a:endParaRPr lang="en-US"/>
        </a:p>
      </dgm:t>
    </dgm:pt>
    <dgm:pt modelId="{0AE8D36D-0F0F-4206-AE39-0A2D73987B68}" type="sibTrans" cxnId="{23ECAC8B-17A4-4883-AA0E-06D66B7E788A}">
      <dgm:prSet/>
      <dgm:spPr/>
      <dgm:t>
        <a:bodyPr/>
        <a:lstStyle/>
        <a:p>
          <a:endParaRPr lang="en-US"/>
        </a:p>
      </dgm:t>
    </dgm:pt>
    <dgm:pt modelId="{6C8937BE-93F8-4DED-8538-1C601DAEBA66}">
      <dgm:prSet custT="1"/>
      <dgm:spPr/>
      <dgm:t>
        <a:bodyPr/>
        <a:lstStyle/>
        <a:p>
          <a:r>
            <a:rPr lang="en-US" sz="2800" dirty="0"/>
            <a:t>What is the next step?</a:t>
          </a:r>
        </a:p>
      </dgm:t>
    </dgm:pt>
    <dgm:pt modelId="{77D169C6-D77F-456D-B18B-D7BE016AD87A}" type="parTrans" cxnId="{FAA8D3DD-12E8-457D-9144-B037C5678347}">
      <dgm:prSet/>
      <dgm:spPr/>
      <dgm:t>
        <a:bodyPr/>
        <a:lstStyle/>
        <a:p>
          <a:endParaRPr lang="en-US"/>
        </a:p>
      </dgm:t>
    </dgm:pt>
    <dgm:pt modelId="{A97BE953-FA9D-4BA6-A92C-494DB1F3BA59}" type="sibTrans" cxnId="{FAA8D3DD-12E8-457D-9144-B037C5678347}">
      <dgm:prSet/>
      <dgm:spPr/>
      <dgm:t>
        <a:bodyPr/>
        <a:lstStyle/>
        <a:p>
          <a:endParaRPr lang="en-US"/>
        </a:p>
      </dgm:t>
    </dgm:pt>
    <dgm:pt modelId="{AB52B3CC-6563-466D-BFC3-9B6B5AFA0881}" type="pres">
      <dgm:prSet presAssocID="{6A70FD8F-0050-42E3-8B3A-6ED7CFB9852E}" presName="Name0" presStyleCnt="0">
        <dgm:presLayoutVars>
          <dgm:chMax/>
          <dgm:chPref/>
          <dgm:animLvl val="lvl"/>
        </dgm:presLayoutVars>
      </dgm:prSet>
      <dgm:spPr/>
      <dgm:t>
        <a:bodyPr/>
        <a:lstStyle/>
        <a:p>
          <a:endParaRPr lang="en-US"/>
        </a:p>
      </dgm:t>
    </dgm:pt>
    <dgm:pt modelId="{815EDF7B-AC93-4A61-87AA-CAA5D85C31A8}" type="pres">
      <dgm:prSet presAssocID="{8DB5D7D5-6A1C-4ABC-8850-759A9D876047}" presName="composite1" presStyleCnt="0"/>
      <dgm:spPr/>
    </dgm:pt>
    <dgm:pt modelId="{954381E7-0584-46DD-8108-E9BF4F2B5005}" type="pres">
      <dgm:prSet presAssocID="{8DB5D7D5-6A1C-4ABC-8850-759A9D876047}" presName="parent1" presStyleLbl="alignNode1" presStyleIdx="0" presStyleCnt="3">
        <dgm:presLayoutVars>
          <dgm:chMax val="1"/>
          <dgm:chPref val="1"/>
          <dgm:bulletEnabled val="1"/>
        </dgm:presLayoutVars>
      </dgm:prSet>
      <dgm:spPr/>
      <dgm:t>
        <a:bodyPr/>
        <a:lstStyle/>
        <a:p>
          <a:endParaRPr lang="en-US"/>
        </a:p>
      </dgm:t>
    </dgm:pt>
    <dgm:pt modelId="{5A1B764B-0DC5-47CD-BDEA-9E67799496EC}" type="pres">
      <dgm:prSet presAssocID="{8DB5D7D5-6A1C-4ABC-8850-759A9D876047}" presName="Childtext1" presStyleLbl="revTx" presStyleIdx="0" presStyleCnt="3">
        <dgm:presLayoutVars>
          <dgm:bulletEnabled val="1"/>
        </dgm:presLayoutVars>
      </dgm:prSet>
      <dgm:spPr/>
      <dgm:t>
        <a:bodyPr/>
        <a:lstStyle/>
        <a:p>
          <a:endParaRPr lang="en-US"/>
        </a:p>
      </dgm:t>
    </dgm:pt>
    <dgm:pt modelId="{122B38A3-0442-4747-820C-1F37877E2B0E}" type="pres">
      <dgm:prSet presAssocID="{8DB5D7D5-6A1C-4ABC-8850-759A9D876047}" presName="ConnectLine1" presStyleLbl="sibTrans1D1" presStyleIdx="0" presStyleCnt="3"/>
      <dgm:spPr>
        <a:noFill/>
        <a:ln w="12700" cap="rnd" cmpd="sng" algn="ctr">
          <a:solidFill>
            <a:schemeClr val="accent1">
              <a:shade val="90000"/>
              <a:hueOff val="93466"/>
              <a:satOff val="1924"/>
              <a:lumOff val="8231"/>
              <a:alphaOff val="0"/>
            </a:schemeClr>
          </a:solidFill>
          <a:prstDash val="dash"/>
        </a:ln>
        <a:effectLst/>
      </dgm:spPr>
    </dgm:pt>
    <dgm:pt modelId="{A73181F6-69BB-4A47-8277-4671A45AC8C8}" type="pres">
      <dgm:prSet presAssocID="{8DB5D7D5-6A1C-4ABC-8850-759A9D876047}" presName="ConnectLineEnd1" presStyleLbl="lnNode1" presStyleIdx="0" presStyleCnt="3"/>
      <dgm:spPr/>
    </dgm:pt>
    <dgm:pt modelId="{6E76EADA-5F61-4A59-B2F8-FA10112079FC}" type="pres">
      <dgm:prSet presAssocID="{8DB5D7D5-6A1C-4ABC-8850-759A9D876047}" presName="EmptyPane1" presStyleCnt="0"/>
      <dgm:spPr/>
    </dgm:pt>
    <dgm:pt modelId="{A8189248-0785-43F1-844C-4DE92841F254}" type="pres">
      <dgm:prSet presAssocID="{BD6E0A2E-99C8-4F5A-971A-CD211D1099FF}" presName="spaceBetweenRectangles1" presStyleCnt="0"/>
      <dgm:spPr/>
    </dgm:pt>
    <dgm:pt modelId="{218D9CD7-D48D-464C-9A1C-0F322EC540B3}" type="pres">
      <dgm:prSet presAssocID="{C5146535-FD3D-4589-98A3-623B8DA4B8DB}" presName="composite1" presStyleCnt="0"/>
      <dgm:spPr/>
    </dgm:pt>
    <dgm:pt modelId="{30804A27-188E-4A17-8FFE-97BCCA0597B8}" type="pres">
      <dgm:prSet presAssocID="{C5146535-FD3D-4589-98A3-623B8DA4B8DB}" presName="parent1" presStyleLbl="alignNode1" presStyleIdx="1" presStyleCnt="3">
        <dgm:presLayoutVars>
          <dgm:chMax val="1"/>
          <dgm:chPref val="1"/>
          <dgm:bulletEnabled val="1"/>
        </dgm:presLayoutVars>
      </dgm:prSet>
      <dgm:spPr/>
      <dgm:t>
        <a:bodyPr/>
        <a:lstStyle/>
        <a:p>
          <a:endParaRPr lang="en-US"/>
        </a:p>
      </dgm:t>
    </dgm:pt>
    <dgm:pt modelId="{DF65791B-462E-4589-B98D-F60587330CA8}" type="pres">
      <dgm:prSet presAssocID="{C5146535-FD3D-4589-98A3-623B8DA4B8DB}" presName="Childtext1" presStyleLbl="revTx" presStyleIdx="1" presStyleCnt="3">
        <dgm:presLayoutVars>
          <dgm:bulletEnabled val="1"/>
        </dgm:presLayoutVars>
      </dgm:prSet>
      <dgm:spPr/>
      <dgm:t>
        <a:bodyPr/>
        <a:lstStyle/>
        <a:p>
          <a:endParaRPr lang="en-US"/>
        </a:p>
      </dgm:t>
    </dgm:pt>
    <dgm:pt modelId="{DBA410EB-5F61-4F46-92D9-C5B0AA59EE15}" type="pres">
      <dgm:prSet presAssocID="{C5146535-FD3D-4589-98A3-623B8DA4B8DB}" presName="ConnectLine1" presStyleLbl="sibTrans1D1" presStyleIdx="1" presStyleCnt="3"/>
      <dgm:spPr>
        <a:noFill/>
        <a:ln w="12700" cap="rnd" cmpd="sng" algn="ctr">
          <a:solidFill>
            <a:schemeClr val="accent1">
              <a:shade val="90000"/>
              <a:hueOff val="140199"/>
              <a:satOff val="2886"/>
              <a:lumOff val="12346"/>
              <a:alphaOff val="0"/>
            </a:schemeClr>
          </a:solidFill>
          <a:prstDash val="dash"/>
        </a:ln>
        <a:effectLst/>
      </dgm:spPr>
    </dgm:pt>
    <dgm:pt modelId="{E1220EDB-B75C-43A5-B862-97E4C09130A7}" type="pres">
      <dgm:prSet presAssocID="{C5146535-FD3D-4589-98A3-623B8DA4B8DB}" presName="ConnectLineEnd1" presStyleLbl="lnNode1" presStyleIdx="1" presStyleCnt="3"/>
      <dgm:spPr/>
    </dgm:pt>
    <dgm:pt modelId="{D8849157-215F-4E70-9735-315E97B5AC5C}" type="pres">
      <dgm:prSet presAssocID="{C5146535-FD3D-4589-98A3-623B8DA4B8DB}" presName="EmptyPane1" presStyleCnt="0"/>
      <dgm:spPr/>
    </dgm:pt>
    <dgm:pt modelId="{7C467054-22FE-4C18-9934-29D7168DFF63}" type="pres">
      <dgm:prSet presAssocID="{7A3CCAF8-AC3A-401E-AEDD-44BBC1AA9C31}" presName="spaceBetweenRectangles1" presStyleCnt="0"/>
      <dgm:spPr/>
    </dgm:pt>
    <dgm:pt modelId="{3E3E944D-A6EC-4962-9AC1-C585A4F97BDA}" type="pres">
      <dgm:prSet presAssocID="{09C152DA-7620-4852-8162-A77EC3609F3F}" presName="composite1" presStyleCnt="0"/>
      <dgm:spPr/>
    </dgm:pt>
    <dgm:pt modelId="{566B79CB-1A41-4F5C-BF91-58D94BF93913}" type="pres">
      <dgm:prSet presAssocID="{09C152DA-7620-4852-8162-A77EC3609F3F}" presName="parent1" presStyleLbl="alignNode1" presStyleIdx="2" presStyleCnt="3">
        <dgm:presLayoutVars>
          <dgm:chMax val="1"/>
          <dgm:chPref val="1"/>
          <dgm:bulletEnabled val="1"/>
        </dgm:presLayoutVars>
      </dgm:prSet>
      <dgm:spPr/>
      <dgm:t>
        <a:bodyPr/>
        <a:lstStyle/>
        <a:p>
          <a:endParaRPr lang="en-US"/>
        </a:p>
      </dgm:t>
    </dgm:pt>
    <dgm:pt modelId="{B4723E2A-4FF1-452A-BD25-8EC364F15A6F}" type="pres">
      <dgm:prSet presAssocID="{09C152DA-7620-4852-8162-A77EC3609F3F}" presName="Childtext1" presStyleLbl="revTx" presStyleIdx="2" presStyleCnt="3">
        <dgm:presLayoutVars>
          <dgm:bulletEnabled val="1"/>
        </dgm:presLayoutVars>
      </dgm:prSet>
      <dgm:spPr/>
      <dgm:t>
        <a:bodyPr/>
        <a:lstStyle/>
        <a:p>
          <a:endParaRPr lang="en-US"/>
        </a:p>
      </dgm:t>
    </dgm:pt>
    <dgm:pt modelId="{440E9361-37D2-4157-AF38-7B49AD23708B}" type="pres">
      <dgm:prSet presAssocID="{09C152DA-7620-4852-8162-A77EC3609F3F}" presName="ConnectLine1" presStyleLbl="sibTrans1D1" presStyleIdx="2" presStyleCnt="3"/>
      <dgm:spPr>
        <a:noFill/>
        <a:ln w="12700" cap="rnd" cmpd="sng" algn="ctr">
          <a:solidFill>
            <a:schemeClr val="accent1">
              <a:shade val="90000"/>
              <a:hueOff val="186931"/>
              <a:satOff val="3848"/>
              <a:lumOff val="16461"/>
              <a:alphaOff val="0"/>
            </a:schemeClr>
          </a:solidFill>
          <a:prstDash val="dash"/>
        </a:ln>
        <a:effectLst/>
      </dgm:spPr>
    </dgm:pt>
    <dgm:pt modelId="{C45E7B63-1C71-483E-A3A8-705CE86D4D8E}" type="pres">
      <dgm:prSet presAssocID="{09C152DA-7620-4852-8162-A77EC3609F3F}" presName="ConnectLineEnd1" presStyleLbl="lnNode1" presStyleIdx="2" presStyleCnt="3"/>
      <dgm:spPr/>
    </dgm:pt>
    <dgm:pt modelId="{4174F691-D9D3-451C-9893-D177DC3AED58}" type="pres">
      <dgm:prSet presAssocID="{09C152DA-7620-4852-8162-A77EC3609F3F}" presName="EmptyPane1" presStyleCnt="0"/>
      <dgm:spPr/>
    </dgm:pt>
  </dgm:ptLst>
  <dgm:cxnLst>
    <dgm:cxn modelId="{8EBF857E-7408-4941-91E4-293B0F59EEF7}" srcId="{6A70FD8F-0050-42E3-8B3A-6ED7CFB9852E}" destId="{C5146535-FD3D-4589-98A3-623B8DA4B8DB}" srcOrd="1" destOrd="0" parTransId="{20848F78-EC70-4162-96CE-CC68006930F0}" sibTransId="{7A3CCAF8-AC3A-401E-AEDD-44BBC1AA9C31}"/>
    <dgm:cxn modelId="{F9B2D375-40BE-4E5D-AA88-61805FBFF819}" type="presOf" srcId="{8DB5D7D5-6A1C-4ABC-8850-759A9D876047}" destId="{954381E7-0584-46DD-8108-E9BF4F2B5005}" srcOrd="0" destOrd="0" presId="urn:microsoft.com/office/officeart/2016/7/layout/RoundedRectangleTimeline"/>
    <dgm:cxn modelId="{C5202EE1-10E9-4076-9D55-9E0CF8B152AF}" srcId="{6A70FD8F-0050-42E3-8B3A-6ED7CFB9852E}" destId="{8DB5D7D5-6A1C-4ABC-8850-759A9D876047}" srcOrd="0" destOrd="0" parTransId="{D8874F40-D7B0-41DE-BB6F-A6014FEAB2D7}" sibTransId="{BD6E0A2E-99C8-4F5A-971A-CD211D1099FF}"/>
    <dgm:cxn modelId="{E2BBA750-A5E4-4F50-BE16-016934379F81}" type="presOf" srcId="{6C8937BE-93F8-4DED-8538-1C601DAEBA66}" destId="{B4723E2A-4FF1-452A-BD25-8EC364F15A6F}" srcOrd="0" destOrd="0" presId="urn:microsoft.com/office/officeart/2016/7/layout/RoundedRectangleTimeline"/>
    <dgm:cxn modelId="{FAA8D3DD-12E8-457D-9144-B037C5678347}" srcId="{09C152DA-7620-4852-8162-A77EC3609F3F}" destId="{6C8937BE-93F8-4DED-8538-1C601DAEBA66}" srcOrd="0" destOrd="0" parTransId="{77D169C6-D77F-456D-B18B-D7BE016AD87A}" sibTransId="{A97BE953-FA9D-4BA6-A92C-494DB1F3BA59}"/>
    <dgm:cxn modelId="{E13585A2-54F2-486A-B317-F4D6AF7E83B9}" type="presOf" srcId="{E80CA270-6C90-4E17-ACEA-46B56AD54DD1}" destId="{DF65791B-462E-4589-B98D-F60587330CA8}" srcOrd="0" destOrd="0" presId="urn:microsoft.com/office/officeart/2016/7/layout/RoundedRectangleTimeline"/>
    <dgm:cxn modelId="{5C25BB02-FA66-40A4-9DA6-9E1CAE3A8D4E}" type="presOf" srcId="{C5146535-FD3D-4589-98A3-623B8DA4B8DB}" destId="{30804A27-188E-4A17-8FFE-97BCCA0597B8}" srcOrd="0" destOrd="0" presId="urn:microsoft.com/office/officeart/2016/7/layout/RoundedRectangleTimeline"/>
    <dgm:cxn modelId="{23ECAC8B-17A4-4883-AA0E-06D66B7E788A}" srcId="{6A70FD8F-0050-42E3-8B3A-6ED7CFB9852E}" destId="{09C152DA-7620-4852-8162-A77EC3609F3F}" srcOrd="2" destOrd="0" parTransId="{9F6D14C0-6C82-4CBD-8D6D-B0E117B6F2ED}" sibTransId="{0AE8D36D-0F0F-4206-AE39-0A2D73987B68}"/>
    <dgm:cxn modelId="{84C67813-55CE-4EBC-9032-03BD847DC17E}" type="presOf" srcId="{6A70FD8F-0050-42E3-8B3A-6ED7CFB9852E}" destId="{AB52B3CC-6563-466D-BFC3-9B6B5AFA0881}" srcOrd="0" destOrd="0" presId="urn:microsoft.com/office/officeart/2016/7/layout/RoundedRectangleTimeline"/>
    <dgm:cxn modelId="{F9540599-A193-456C-A9A9-8962E3855B0B}" type="presOf" srcId="{96262926-A67D-4E4E-9515-5EBC67F0B634}" destId="{5A1B764B-0DC5-47CD-BDEA-9E67799496EC}" srcOrd="0" destOrd="0" presId="urn:microsoft.com/office/officeart/2016/7/layout/RoundedRectangleTimeline"/>
    <dgm:cxn modelId="{8C5B110A-FBC3-4CBF-BED2-413E87D4DAD5}" srcId="{8DB5D7D5-6A1C-4ABC-8850-759A9D876047}" destId="{96262926-A67D-4E4E-9515-5EBC67F0B634}" srcOrd="0" destOrd="0" parTransId="{EC74E552-C501-4B0E-9400-E8B410F53D50}" sibTransId="{1DA7ACEB-F642-43C1-BCB5-F580B9B985B9}"/>
    <dgm:cxn modelId="{2DC28DF8-5C1B-4F53-A4C1-D5B63FB54BAF}" srcId="{C5146535-FD3D-4589-98A3-623B8DA4B8DB}" destId="{E80CA270-6C90-4E17-ACEA-46B56AD54DD1}" srcOrd="0" destOrd="0" parTransId="{7EEC8067-96EF-4BE0-8BE3-BA59ED78A31F}" sibTransId="{1AFE46E5-6B07-4894-8ECB-21BD7E7B8AF1}"/>
    <dgm:cxn modelId="{22ECA226-C4EA-44F1-BCB5-77F78841DA6F}" type="presOf" srcId="{09C152DA-7620-4852-8162-A77EC3609F3F}" destId="{566B79CB-1A41-4F5C-BF91-58D94BF93913}" srcOrd="0" destOrd="0" presId="urn:microsoft.com/office/officeart/2016/7/layout/RoundedRectangleTimeline"/>
    <dgm:cxn modelId="{76459B4A-BC95-4631-A3CC-1410E80D5DFD}" type="presParOf" srcId="{AB52B3CC-6563-466D-BFC3-9B6B5AFA0881}" destId="{815EDF7B-AC93-4A61-87AA-CAA5D85C31A8}" srcOrd="0" destOrd="0" presId="urn:microsoft.com/office/officeart/2016/7/layout/RoundedRectangleTimeline"/>
    <dgm:cxn modelId="{4238FA88-CE43-4680-BFB0-73DED5612698}" type="presParOf" srcId="{815EDF7B-AC93-4A61-87AA-CAA5D85C31A8}" destId="{954381E7-0584-46DD-8108-E9BF4F2B5005}" srcOrd="0" destOrd="0" presId="urn:microsoft.com/office/officeart/2016/7/layout/RoundedRectangleTimeline"/>
    <dgm:cxn modelId="{6497CE05-0893-4952-B18A-28D71D90B841}" type="presParOf" srcId="{815EDF7B-AC93-4A61-87AA-CAA5D85C31A8}" destId="{5A1B764B-0DC5-47CD-BDEA-9E67799496EC}" srcOrd="1" destOrd="0" presId="urn:microsoft.com/office/officeart/2016/7/layout/RoundedRectangleTimeline"/>
    <dgm:cxn modelId="{CB8BA570-C0D4-4400-BED8-C9BC961A6553}" type="presParOf" srcId="{815EDF7B-AC93-4A61-87AA-CAA5D85C31A8}" destId="{122B38A3-0442-4747-820C-1F37877E2B0E}" srcOrd="2" destOrd="0" presId="urn:microsoft.com/office/officeart/2016/7/layout/RoundedRectangleTimeline"/>
    <dgm:cxn modelId="{82FC1E36-99F3-4E1F-8BD1-229D77A82EB1}" type="presParOf" srcId="{815EDF7B-AC93-4A61-87AA-CAA5D85C31A8}" destId="{A73181F6-69BB-4A47-8277-4671A45AC8C8}" srcOrd="3" destOrd="0" presId="urn:microsoft.com/office/officeart/2016/7/layout/RoundedRectangleTimeline"/>
    <dgm:cxn modelId="{7EAD7967-836C-4AB6-AAA2-ED2EF3F29E78}" type="presParOf" srcId="{815EDF7B-AC93-4A61-87AA-CAA5D85C31A8}" destId="{6E76EADA-5F61-4A59-B2F8-FA10112079FC}" srcOrd="4" destOrd="0" presId="urn:microsoft.com/office/officeart/2016/7/layout/RoundedRectangleTimeline"/>
    <dgm:cxn modelId="{3783DE09-7B3D-423E-960C-ED9DB81E314E}" type="presParOf" srcId="{AB52B3CC-6563-466D-BFC3-9B6B5AFA0881}" destId="{A8189248-0785-43F1-844C-4DE92841F254}" srcOrd="1" destOrd="0" presId="urn:microsoft.com/office/officeart/2016/7/layout/RoundedRectangleTimeline"/>
    <dgm:cxn modelId="{38B07C9C-D21D-4E2B-A78B-C30877B2689A}" type="presParOf" srcId="{AB52B3CC-6563-466D-BFC3-9B6B5AFA0881}" destId="{218D9CD7-D48D-464C-9A1C-0F322EC540B3}" srcOrd="2" destOrd="0" presId="urn:microsoft.com/office/officeart/2016/7/layout/RoundedRectangleTimeline"/>
    <dgm:cxn modelId="{E6790483-7B9E-44FB-9EAE-A282A4B9AB73}" type="presParOf" srcId="{218D9CD7-D48D-464C-9A1C-0F322EC540B3}" destId="{30804A27-188E-4A17-8FFE-97BCCA0597B8}" srcOrd="0" destOrd="0" presId="urn:microsoft.com/office/officeart/2016/7/layout/RoundedRectangleTimeline"/>
    <dgm:cxn modelId="{B31BDB48-FB8E-47F4-8F76-B90009D28A96}" type="presParOf" srcId="{218D9CD7-D48D-464C-9A1C-0F322EC540B3}" destId="{DF65791B-462E-4589-B98D-F60587330CA8}" srcOrd="1" destOrd="0" presId="urn:microsoft.com/office/officeart/2016/7/layout/RoundedRectangleTimeline"/>
    <dgm:cxn modelId="{517AE913-68B2-41AC-BE20-5D4195845D6F}" type="presParOf" srcId="{218D9CD7-D48D-464C-9A1C-0F322EC540B3}" destId="{DBA410EB-5F61-4F46-92D9-C5B0AA59EE15}" srcOrd="2" destOrd="0" presId="urn:microsoft.com/office/officeart/2016/7/layout/RoundedRectangleTimeline"/>
    <dgm:cxn modelId="{0F089045-7542-47F1-8B17-68354869406A}" type="presParOf" srcId="{218D9CD7-D48D-464C-9A1C-0F322EC540B3}" destId="{E1220EDB-B75C-43A5-B862-97E4C09130A7}" srcOrd="3" destOrd="0" presId="urn:microsoft.com/office/officeart/2016/7/layout/RoundedRectangleTimeline"/>
    <dgm:cxn modelId="{79B44ECC-99D2-49DD-9DEE-58B1D2AE6C6C}" type="presParOf" srcId="{218D9CD7-D48D-464C-9A1C-0F322EC540B3}" destId="{D8849157-215F-4E70-9735-315E97B5AC5C}" srcOrd="4" destOrd="0" presId="urn:microsoft.com/office/officeart/2016/7/layout/RoundedRectangleTimeline"/>
    <dgm:cxn modelId="{6930EC12-FB60-44F8-973F-19AC06AA90BB}" type="presParOf" srcId="{AB52B3CC-6563-466D-BFC3-9B6B5AFA0881}" destId="{7C467054-22FE-4C18-9934-29D7168DFF63}" srcOrd="3" destOrd="0" presId="urn:microsoft.com/office/officeart/2016/7/layout/RoundedRectangleTimeline"/>
    <dgm:cxn modelId="{1F4A4777-E935-453F-A5B9-015C6946FC6A}" type="presParOf" srcId="{AB52B3CC-6563-466D-BFC3-9B6B5AFA0881}" destId="{3E3E944D-A6EC-4962-9AC1-C585A4F97BDA}" srcOrd="4" destOrd="0" presId="urn:microsoft.com/office/officeart/2016/7/layout/RoundedRectangleTimeline"/>
    <dgm:cxn modelId="{94AC8B5D-A9B9-4EF3-AD1C-6024606B5BF8}" type="presParOf" srcId="{3E3E944D-A6EC-4962-9AC1-C585A4F97BDA}" destId="{566B79CB-1A41-4F5C-BF91-58D94BF93913}" srcOrd="0" destOrd="0" presId="urn:microsoft.com/office/officeart/2016/7/layout/RoundedRectangleTimeline"/>
    <dgm:cxn modelId="{A151554E-10B3-429A-9E0D-D40262ED6857}" type="presParOf" srcId="{3E3E944D-A6EC-4962-9AC1-C585A4F97BDA}" destId="{B4723E2A-4FF1-452A-BD25-8EC364F15A6F}" srcOrd="1" destOrd="0" presId="urn:microsoft.com/office/officeart/2016/7/layout/RoundedRectangleTimeline"/>
    <dgm:cxn modelId="{329635D9-081F-4DC9-88AA-E074B7400415}" type="presParOf" srcId="{3E3E944D-A6EC-4962-9AC1-C585A4F97BDA}" destId="{440E9361-37D2-4157-AF38-7B49AD23708B}" srcOrd="2" destOrd="0" presId="urn:microsoft.com/office/officeart/2016/7/layout/RoundedRectangleTimeline"/>
    <dgm:cxn modelId="{0F0D3AEA-9F0C-400E-A955-6CD1F474B6A4}" type="presParOf" srcId="{3E3E944D-A6EC-4962-9AC1-C585A4F97BDA}" destId="{C45E7B63-1C71-483E-A3A8-705CE86D4D8E}" srcOrd="3" destOrd="0" presId="urn:microsoft.com/office/officeart/2016/7/layout/RoundedRectangleTimeline"/>
    <dgm:cxn modelId="{91F0BE33-39D4-4457-A5CC-3F1682DB166D}" type="presParOf" srcId="{3E3E944D-A6EC-4962-9AC1-C585A4F97BDA}" destId="{4174F691-D9D3-451C-9893-D177DC3AED58}" srcOrd="4" destOrd="0" presId="urn:microsoft.com/office/officeart/2016/7/layout/RoundedRectangleTimeline"/>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54381E7-0584-46DD-8108-E9BF4F2B5005}">
      <dsp:nvSpPr>
        <dsp:cNvPr id="0" name=""/>
        <dsp:cNvSpPr/>
      </dsp:nvSpPr>
      <dsp:spPr>
        <a:xfrm rot="16200000">
          <a:off x="2328055" y="314278"/>
          <a:ext cx="363378" cy="3005230"/>
        </a:xfrm>
        <a:prstGeom prst="round2SameRect">
          <a:avLst/>
        </a:prstGeom>
        <a:solidFill>
          <a:schemeClr val="accent1">
            <a:shade val="80000"/>
            <a:hueOff val="0"/>
            <a:satOff val="0"/>
            <a:lumOff val="0"/>
            <a:alphaOff val="0"/>
          </a:schemeClr>
        </a:solidFill>
        <a:ln w="22225" cap="rnd"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1">
          <a:noAutofit/>
        </a:bodyPr>
        <a:lstStyle/>
        <a:p>
          <a:pPr lvl="0" algn="ctr" defTabSz="488950">
            <a:lnSpc>
              <a:spcPct val="90000"/>
            </a:lnSpc>
            <a:spcBef>
              <a:spcPct val="0"/>
            </a:spcBef>
            <a:spcAft>
              <a:spcPct val="35000"/>
            </a:spcAft>
          </a:pPr>
          <a:r>
            <a:rPr lang="en-US" sz="1100" kern="1200" dirty="0"/>
            <a:t>2023</a:t>
          </a:r>
        </a:p>
      </dsp:txBody>
      <dsp:txXfrm rot="5400000">
        <a:off x="1024869" y="1652943"/>
        <a:ext cx="2987491" cy="327900"/>
      </dsp:txXfrm>
    </dsp:sp>
    <dsp:sp modelId="{5A1B764B-0DC5-47CD-BDEA-9E67799496EC}">
      <dsp:nvSpPr>
        <dsp:cNvPr id="0" name=""/>
        <dsp:cNvSpPr/>
      </dsp:nvSpPr>
      <dsp:spPr>
        <a:xfrm>
          <a:off x="5385" y="0"/>
          <a:ext cx="5008717" cy="127182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213360" numCol="1" spcCol="1270" anchor="b" anchorCtr="1">
          <a:noAutofit/>
        </a:bodyPr>
        <a:lstStyle/>
        <a:p>
          <a:pPr lvl="0" algn="ctr" defTabSz="1244600">
            <a:lnSpc>
              <a:spcPct val="90000"/>
            </a:lnSpc>
            <a:spcBef>
              <a:spcPct val="0"/>
            </a:spcBef>
            <a:spcAft>
              <a:spcPct val="35000"/>
            </a:spcAft>
          </a:pPr>
          <a:r>
            <a:rPr lang="en-US" sz="2800" kern="1200" dirty="0"/>
            <a:t>Reviving the Church of Christ</a:t>
          </a:r>
        </a:p>
      </dsp:txBody>
      <dsp:txXfrm>
        <a:off x="5385" y="0"/>
        <a:ext cx="5008717" cy="1271825"/>
      </dsp:txXfrm>
    </dsp:sp>
    <dsp:sp modelId="{122B38A3-0442-4747-820C-1F37877E2B0E}">
      <dsp:nvSpPr>
        <dsp:cNvPr id="0" name=""/>
        <dsp:cNvSpPr/>
      </dsp:nvSpPr>
      <dsp:spPr>
        <a:xfrm>
          <a:off x="2509744" y="1344501"/>
          <a:ext cx="0" cy="290702"/>
        </a:xfrm>
        <a:prstGeom prst="line">
          <a:avLst/>
        </a:prstGeom>
        <a:noFill/>
        <a:ln w="12700" cap="rnd" cmpd="sng" algn="ctr">
          <a:solidFill>
            <a:schemeClr val="accent1">
              <a:shade val="90000"/>
              <a:hueOff val="93466"/>
              <a:satOff val="1924"/>
              <a:lumOff val="8231"/>
              <a:alphaOff val="0"/>
            </a:schemeClr>
          </a:solidFill>
          <a:prstDash val="dash"/>
        </a:ln>
        <a:effectLst/>
      </dsp:spPr>
      <dsp:style>
        <a:lnRef idx="1">
          <a:scrgbClr r="0" g="0" b="0"/>
        </a:lnRef>
        <a:fillRef idx="0">
          <a:scrgbClr r="0" g="0" b="0"/>
        </a:fillRef>
        <a:effectRef idx="0">
          <a:scrgbClr r="0" g="0" b="0"/>
        </a:effectRef>
        <a:fontRef idx="minor"/>
      </dsp:style>
    </dsp:sp>
    <dsp:sp modelId="{A73181F6-69BB-4A47-8277-4671A45AC8C8}">
      <dsp:nvSpPr>
        <dsp:cNvPr id="0" name=""/>
        <dsp:cNvSpPr/>
      </dsp:nvSpPr>
      <dsp:spPr>
        <a:xfrm>
          <a:off x="2473406" y="1271825"/>
          <a:ext cx="72675" cy="72675"/>
        </a:xfrm>
        <a:prstGeom prst="ellipse">
          <a:avLst/>
        </a:prstGeom>
        <a:solidFill>
          <a:schemeClr val="accent1">
            <a:shade val="80000"/>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0804A27-188E-4A17-8FFE-97BCCA0597B8}">
      <dsp:nvSpPr>
        <dsp:cNvPr id="0" name=""/>
        <dsp:cNvSpPr/>
      </dsp:nvSpPr>
      <dsp:spPr>
        <a:xfrm>
          <a:off x="4012359" y="1635204"/>
          <a:ext cx="3005230" cy="363378"/>
        </a:xfrm>
        <a:prstGeom prst="rect">
          <a:avLst/>
        </a:prstGeom>
        <a:solidFill>
          <a:schemeClr val="accent1">
            <a:shade val="80000"/>
            <a:hueOff val="223096"/>
            <a:satOff val="-4529"/>
            <a:lumOff val="15339"/>
            <a:alphaOff val="0"/>
          </a:schemeClr>
        </a:solidFill>
        <a:ln w="22225" cap="rnd" cmpd="sng" algn="ctr">
          <a:solidFill>
            <a:schemeClr val="accent1">
              <a:shade val="80000"/>
              <a:hueOff val="223096"/>
              <a:satOff val="-4529"/>
              <a:lumOff val="15339"/>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1">
          <a:noAutofit/>
        </a:bodyPr>
        <a:lstStyle/>
        <a:p>
          <a:pPr lvl="0" algn="ctr" defTabSz="488950">
            <a:lnSpc>
              <a:spcPct val="90000"/>
            </a:lnSpc>
            <a:spcBef>
              <a:spcPct val="0"/>
            </a:spcBef>
            <a:spcAft>
              <a:spcPct val="35000"/>
            </a:spcAft>
          </a:pPr>
          <a:r>
            <a:rPr lang="en-US" sz="1100" kern="1200" dirty="0"/>
            <a:t>2024</a:t>
          </a:r>
        </a:p>
      </dsp:txBody>
      <dsp:txXfrm>
        <a:off x="4012359" y="1635204"/>
        <a:ext cx="3005230" cy="363378"/>
      </dsp:txXfrm>
    </dsp:sp>
    <dsp:sp modelId="{DF65791B-462E-4589-B98D-F60587330CA8}">
      <dsp:nvSpPr>
        <dsp:cNvPr id="0" name=""/>
        <dsp:cNvSpPr/>
      </dsp:nvSpPr>
      <dsp:spPr>
        <a:xfrm>
          <a:off x="3010616" y="2361961"/>
          <a:ext cx="5008717" cy="127182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213360" rIns="0" bIns="0" numCol="1" spcCol="1270" anchor="t" anchorCtr="1">
          <a:noAutofit/>
        </a:bodyPr>
        <a:lstStyle/>
        <a:p>
          <a:pPr lvl="0" algn="ctr" defTabSz="1244600">
            <a:lnSpc>
              <a:spcPct val="90000"/>
            </a:lnSpc>
            <a:spcBef>
              <a:spcPct val="0"/>
            </a:spcBef>
            <a:spcAft>
              <a:spcPct val="35000"/>
            </a:spcAft>
          </a:pPr>
          <a:r>
            <a:rPr lang="en-US" sz="2800" kern="1200" dirty="0"/>
            <a:t>Becoming an Alternative Community</a:t>
          </a:r>
        </a:p>
      </dsp:txBody>
      <dsp:txXfrm>
        <a:off x="3010616" y="2361961"/>
        <a:ext cx="5008717" cy="1271825"/>
      </dsp:txXfrm>
    </dsp:sp>
    <dsp:sp modelId="{DBA410EB-5F61-4F46-92D9-C5B0AA59EE15}">
      <dsp:nvSpPr>
        <dsp:cNvPr id="0" name=""/>
        <dsp:cNvSpPr/>
      </dsp:nvSpPr>
      <dsp:spPr>
        <a:xfrm>
          <a:off x="5514975" y="1998582"/>
          <a:ext cx="0" cy="290702"/>
        </a:xfrm>
        <a:prstGeom prst="line">
          <a:avLst/>
        </a:prstGeom>
        <a:noFill/>
        <a:ln w="12700" cap="rnd" cmpd="sng" algn="ctr">
          <a:solidFill>
            <a:schemeClr val="accent1">
              <a:shade val="90000"/>
              <a:hueOff val="140199"/>
              <a:satOff val="2886"/>
              <a:lumOff val="12346"/>
              <a:alphaOff val="0"/>
            </a:schemeClr>
          </a:solidFill>
          <a:prstDash val="dash"/>
        </a:ln>
        <a:effectLst/>
      </dsp:spPr>
      <dsp:style>
        <a:lnRef idx="1">
          <a:scrgbClr r="0" g="0" b="0"/>
        </a:lnRef>
        <a:fillRef idx="0">
          <a:scrgbClr r="0" g="0" b="0"/>
        </a:fillRef>
        <a:effectRef idx="0">
          <a:scrgbClr r="0" g="0" b="0"/>
        </a:effectRef>
        <a:fontRef idx="minor"/>
      </dsp:style>
    </dsp:sp>
    <dsp:sp modelId="{E1220EDB-B75C-43A5-B862-97E4C09130A7}">
      <dsp:nvSpPr>
        <dsp:cNvPr id="0" name=""/>
        <dsp:cNvSpPr/>
      </dsp:nvSpPr>
      <dsp:spPr>
        <a:xfrm>
          <a:off x="5478637" y="2289285"/>
          <a:ext cx="72675" cy="72675"/>
        </a:xfrm>
        <a:prstGeom prst="ellipse">
          <a:avLst/>
        </a:prstGeom>
        <a:solidFill>
          <a:schemeClr val="accent1">
            <a:shade val="80000"/>
            <a:hueOff val="223096"/>
            <a:satOff val="-4529"/>
            <a:lumOff val="15339"/>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66B79CB-1A41-4F5C-BF91-58D94BF93913}">
      <dsp:nvSpPr>
        <dsp:cNvPr id="0" name=""/>
        <dsp:cNvSpPr/>
      </dsp:nvSpPr>
      <dsp:spPr>
        <a:xfrm rot="5400000">
          <a:off x="8338516" y="314278"/>
          <a:ext cx="363378" cy="3005230"/>
        </a:xfrm>
        <a:prstGeom prst="round2SameRect">
          <a:avLst/>
        </a:prstGeom>
        <a:solidFill>
          <a:schemeClr val="accent1">
            <a:shade val="80000"/>
            <a:hueOff val="446191"/>
            <a:satOff val="-9058"/>
            <a:lumOff val="30677"/>
            <a:alphaOff val="0"/>
          </a:schemeClr>
        </a:solidFill>
        <a:ln w="22225" cap="rnd" cmpd="sng" algn="ctr">
          <a:solidFill>
            <a:schemeClr val="accent1">
              <a:shade val="80000"/>
              <a:hueOff val="446191"/>
              <a:satOff val="-9058"/>
              <a:lumOff val="30677"/>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1">
          <a:noAutofit/>
        </a:bodyPr>
        <a:lstStyle/>
        <a:p>
          <a:pPr lvl="0" algn="ctr" defTabSz="488950">
            <a:lnSpc>
              <a:spcPct val="90000"/>
            </a:lnSpc>
            <a:spcBef>
              <a:spcPct val="0"/>
            </a:spcBef>
            <a:spcAft>
              <a:spcPct val="35000"/>
            </a:spcAft>
          </a:pPr>
          <a:r>
            <a:rPr lang="en-US" sz="1100" kern="1200" dirty="0"/>
            <a:t>2025</a:t>
          </a:r>
        </a:p>
      </dsp:txBody>
      <dsp:txXfrm rot="-5400000">
        <a:off x="7017591" y="1652943"/>
        <a:ext cx="2987491" cy="327900"/>
      </dsp:txXfrm>
    </dsp:sp>
    <dsp:sp modelId="{B4723E2A-4FF1-452A-BD25-8EC364F15A6F}">
      <dsp:nvSpPr>
        <dsp:cNvPr id="0" name=""/>
        <dsp:cNvSpPr/>
      </dsp:nvSpPr>
      <dsp:spPr>
        <a:xfrm>
          <a:off x="6015846" y="0"/>
          <a:ext cx="5008717" cy="127182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213360" numCol="1" spcCol="1270" anchor="b" anchorCtr="1">
          <a:noAutofit/>
        </a:bodyPr>
        <a:lstStyle/>
        <a:p>
          <a:pPr lvl="0" algn="ctr" defTabSz="1244600">
            <a:lnSpc>
              <a:spcPct val="90000"/>
            </a:lnSpc>
            <a:spcBef>
              <a:spcPct val="0"/>
            </a:spcBef>
            <a:spcAft>
              <a:spcPct val="35000"/>
            </a:spcAft>
          </a:pPr>
          <a:r>
            <a:rPr lang="en-US" sz="2800" kern="1200" dirty="0"/>
            <a:t>What is the next step?</a:t>
          </a:r>
        </a:p>
      </dsp:txBody>
      <dsp:txXfrm>
        <a:off x="6015846" y="0"/>
        <a:ext cx="5008717" cy="1271825"/>
      </dsp:txXfrm>
    </dsp:sp>
    <dsp:sp modelId="{440E9361-37D2-4157-AF38-7B49AD23708B}">
      <dsp:nvSpPr>
        <dsp:cNvPr id="0" name=""/>
        <dsp:cNvSpPr/>
      </dsp:nvSpPr>
      <dsp:spPr>
        <a:xfrm>
          <a:off x="8520205" y="1344501"/>
          <a:ext cx="0" cy="290702"/>
        </a:xfrm>
        <a:prstGeom prst="line">
          <a:avLst/>
        </a:prstGeom>
        <a:noFill/>
        <a:ln w="12700" cap="rnd" cmpd="sng" algn="ctr">
          <a:solidFill>
            <a:schemeClr val="accent1">
              <a:shade val="90000"/>
              <a:hueOff val="186931"/>
              <a:satOff val="3848"/>
              <a:lumOff val="16461"/>
              <a:alphaOff val="0"/>
            </a:schemeClr>
          </a:solidFill>
          <a:prstDash val="dash"/>
        </a:ln>
        <a:effectLst/>
      </dsp:spPr>
      <dsp:style>
        <a:lnRef idx="1">
          <a:scrgbClr r="0" g="0" b="0"/>
        </a:lnRef>
        <a:fillRef idx="0">
          <a:scrgbClr r="0" g="0" b="0"/>
        </a:fillRef>
        <a:effectRef idx="0">
          <a:scrgbClr r="0" g="0" b="0"/>
        </a:effectRef>
        <a:fontRef idx="minor"/>
      </dsp:style>
    </dsp:sp>
    <dsp:sp modelId="{C45E7B63-1C71-483E-A3A8-705CE86D4D8E}">
      <dsp:nvSpPr>
        <dsp:cNvPr id="0" name=""/>
        <dsp:cNvSpPr/>
      </dsp:nvSpPr>
      <dsp:spPr>
        <a:xfrm>
          <a:off x="8483867" y="1271825"/>
          <a:ext cx="72675" cy="72675"/>
        </a:xfrm>
        <a:prstGeom prst="ellipse">
          <a:avLst/>
        </a:prstGeom>
        <a:solidFill>
          <a:schemeClr val="accent1">
            <a:shade val="80000"/>
            <a:hueOff val="446191"/>
            <a:satOff val="-9058"/>
            <a:lumOff val="30677"/>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16/7/layout/RoundedRectangleTimeline">
  <dgm:title val="Rounded Rectangle Timeline"/>
  <dgm:desc val="Use to show a list of events in chronological order. An invisible box contains the description while the date is shown in rectangles, except for the first and last node where the corners of the rectangle are rounded. It can display large amount of text and long descriptive date format."/>
  <dgm:catLst>
    <dgm:cat type="timeline" pri="500"/>
    <dgm:cat type="process" pri="6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1"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Name0">
    <dgm:varLst>
      <dgm:chMax/>
      <dgm:chPref/>
      <dgm:animLvl val="lvl"/>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constrLst>
      <dgm:constr type="primFontSz" for="des" forName="parent" val="18"/>
      <dgm:constr type="primFontSz" for="des" forName="Childtext" val="18"/>
      <dgm:constr type="primFontSz" for="des" forName="Childtext" refType="primFontSz" refFor="des" refForName="parent" op="lte"/>
      <dgm:constr type="w" for="ch" forName="composite" refType="w"/>
      <dgm:constr type="h" for="ch" forName="composite" refType="h"/>
      <dgm:constr type="w" for="ch" forName="spaceBetweenRectangles" refType="w" refFor="ch" refForName="composite" fact="-0.4"/>
      <dgm:constr type="w" for="ch" ptType="sibTrans" op="equ"/>
      <dgm:constr type="primFontSz" for="des" forName="parent" op="equ"/>
      <dgm:constr type="primFontSz" for="des" forName="Childtext" op="equ"/>
      <dgm:constr type="primFontSz" for="des" forName="parent1" val="18"/>
      <dgm:constr type="primFontSz" for="des" forName="Childtext1" val="18"/>
      <dgm:constr type="primFontSz" for="des" forName="Childtext1" refType="primFontSz" refFor="des" refForName="parent1" op="lte"/>
      <dgm:constr type="w" for="ch" forName="composite1" refType="w"/>
      <dgm:constr type="h" for="ch" forName="composite1" refType="h"/>
      <dgm:constr type="w" for="ch" forName="spaceBetweenRectangles1" refType="w" refFor="ch" refForName="composite1" fact="-0.4"/>
      <dgm:constr type="primFontSz" for="des" forName="parent1" op="equ"/>
      <dgm:constr type="primFontSz" for="des" forName="Childtext1" op="equ"/>
    </dgm:constrLst>
    <dgm:choose name="layoutByNodeCnt">
      <dgm:if name="twoOrLessNodes" axis="ch" ptType="node" func="cnt" op="lte" val="2">
        <dgm:forEach name="nodesForEach" axis="ch" ptType="node">
          <dgm:layoutNode name="composite">
            <dgm:alg type="composite"/>
            <dgm:shape xmlns:r="http://schemas.openxmlformats.org/officeDocument/2006/relationships" r:blip="">
              <dgm:adjLst/>
            </dgm:shape>
            <dgm:choose name="casesForFirstAndLastNode1">
              <dgm:if name="startNode1" axis="self" ptType="node" func="pos" op="equ" val="1">
                <dgm:choose name="removeLineWhenOnlyOneNode1">
                  <dgm:if name="ifOnlyOneNode1" axis="followSib" ptType="node" func="cnt" op="equ" val="0">
                    <dgm:constrLst>
                      <dgm:constr type="w" for="ch" forName="parent" refType="w" fact="0.95"/>
                      <dgm:constr type="l" for="ch" forName="parent" refType="w" fact="0.025"/>
                      <dgm:constr type="t" for="ch" forName="parent" refType="h" fact="0.45"/>
                      <dgm:constr type="h" for="ch" forName="parent" refType="h" fact="0.1"/>
                      <dgm:constr type="l" for="ch" forName="Childtext" refType="w" fact="0.025"/>
                      <dgm:constr type="w" for="ch" forName="Childtext" refType="w" fact="0.95"/>
                      <dgm:constr type="h" for="ch" forName="Childtext" refType="h" fact="0.35"/>
                      <dgm:constr type="w" for="ch" forName="ConnectLine"/>
                      <dgm:constr type="h" for="ch" forName="ConnectLine" refType="h" fact="0.08"/>
                      <dgm:constr type="t" for="ch" forName="ConnectLine" refType="h" fact="0.37"/>
                      <dgm:constr type="ctrX" for="ch" forName="ConnectLine" refType="w" fact="0.5"/>
                      <dgm:constr type="w" for="ch" forName="ConnectLineEnd" refType="h" fact="0.02"/>
                      <dgm:constr type="h" for="ch" forName="ConnectLineEnd" refType="h" fact="0.02"/>
                      <dgm:constr type="t" for="ch" forName="ConnectLineEnd" refType="h" fact="0.35"/>
                      <dgm:constr type="ctrX" for="ch" forName="ConnectLineEnd" refType="w" fact="0.5"/>
                      <dgm:constr type="w" for="ch" forName="EmptyPane" refType="w"/>
                      <dgm:constr type="t" for="ch" forName="EmptyPane" refType="h" fact="0.55"/>
                      <dgm:constr type="h" for="ch" forName="EmptyPane" refType="h" fact="0.45"/>
                    </dgm:constrLst>
                  </dgm:if>
                  <dgm:else name="ifMoreThanOneNode1">
                    <dgm:constrLst>
                      <dgm:constr type="w" for="ch" forName="parent" refType="w" fact="0.6"/>
                      <dgm:constr type="l" for="ch" forName="parent" refType="w" fact="0.2"/>
                      <dgm:constr type="t" for="ch" forName="parent" refType="h" fact="0.45"/>
                      <dgm:constr type="h" for="ch" forName="parent" refType="h" fact="0.1"/>
                      <dgm:constr type="l" for="ch" forName="Childtext" refType="w" fact="0.2"/>
                      <dgm:constr type="w" for="ch" forName="Childtext" refType="w" fact="0.6"/>
                      <dgm:constr type="h" for="ch" forName="Childtext" refType="h" fact="0.35"/>
                      <dgm:constr type="w" for="ch" forName="ConnectLine"/>
                      <dgm:constr type="h" for="ch" forName="ConnectLine" refType="h" fact="0.08"/>
                      <dgm:constr type="t" for="ch" forName="ConnectLine" refType="h" fact="0.37"/>
                      <dgm:constr type="ctrX" for="ch" forName="ConnectLine" refType="w" fact="0.5"/>
                      <dgm:constr type="w" for="ch" forName="ConnectLineEnd" refType="h" fact="0.02"/>
                      <dgm:constr type="h" for="ch" forName="ConnectLineEnd" refType="h" fact="0.02"/>
                      <dgm:constr type="t" for="ch" forName="ConnectLineEnd" refType="h" fact="0.35"/>
                      <dgm:constr type="ctrX" for="ch" forName="ConnectLineEnd" refType="w" fact="0.5"/>
                      <dgm:constr type="w" for="ch" forName="EmptyPane" refType="w"/>
                      <dgm:constr type="t" for="ch" forName="EmptyPane" refType="h" fact="0.55"/>
                      <dgm:constr type="h" for="ch" forName="EmptyPane" refType="h" fact="0.45"/>
                    </dgm:constrLst>
                  </dgm:else>
                </dgm:choose>
              </dgm:if>
              <dgm:else name="notStartNode1">
                <dgm:constrLst>
                  <dgm:constr type="w" for="ch" forName="parent" refType="w" fact="0.6"/>
                  <dgm:constr type="l" for="ch" forName="parent" refType="w" fact="0.2"/>
                  <dgm:constr type="t" for="ch" forName="parent" refType="h" fact="0.45"/>
                  <dgm:constr type="h" for="ch" forName="parent" refType="h" fact="0.1"/>
                  <dgm:constr type="l" for="ch" forName="Childtext" refType="w" fact="0.2"/>
                  <dgm:constr type="w" for="ch" forName="Childtext" refType="w" fact="0.6"/>
                  <dgm:constr type="h" for="ch" forName="Childtext" refType="h" fact="0.35"/>
                  <dgm:constr type="t" for="ch" forName="Childtext" refType="h" fact="0.65"/>
                  <dgm:constr type="w" for="ch" forName="ConnectLine"/>
                  <dgm:constr type="h" for="ch" forName="ConnectLine" refType="h" fact="0.08"/>
                  <dgm:constr type="t" for="ch" forName="ConnectLine" refType="h" fact="0.55"/>
                  <dgm:constr type="ctrX" for="ch" forName="ConnectLine" refType="w" fact="0.5"/>
                  <dgm:constr type="w" for="ch" forName="ConnectLineEnd" refType="h" fact="0.02"/>
                  <dgm:constr type="h" for="ch" forName="ConnectLineEnd" refType="h" fact="0.02"/>
                  <dgm:constr type="b" for="ch" forName="ConnectLineEnd" refType="h" fact="0.65"/>
                  <dgm:constr type="ctrX" for="ch" forName="ConnectLineEnd" refType="w" fact="0.5"/>
                  <dgm:constr type="w" for="ch" forName="EmptyPane" refType="w"/>
                  <dgm:constr type="h" for="ch" forName="EmptyPane" refType="h" fact="0.45"/>
                </dgm:constrLst>
              </dgm:else>
            </dgm:choose>
            <dgm:layoutNode name="parent" styleLbl="alignNode1">
              <dgm:varLst>
                <dgm:chMax val="1"/>
                <dgm:chPref val="1"/>
                <dgm:bulletEnabled val="1"/>
              </dgm:varLst>
              <dgm:alg type="tx">
                <dgm:param type="txAnchorHorz" val="ctr"/>
                <dgm:param type="txAnchorVert" val="mid"/>
                <dgm:param type="parTxLTRAlign" val="ctr"/>
                <dgm:param type="parTxRTLAlign" val="ctr"/>
              </dgm:alg>
              <dgm:choose name="casesForFirstAndLastNode">
                <dgm:if name="startNode" axis="self" ptType="node" func="pos" op="equ" val="1">
                  <dgm:choose name="removeLineWhenOnlyOneNode">
                    <dgm:if name="ifOnlyOneNode" axis="followSib" ptType="node" func="cnt" op="equ" val="0">
                      <dgm:shape xmlns:r="http://schemas.openxmlformats.org/officeDocument/2006/relationships" type="roundRect" r:blip="">
                        <dgm:adjLst/>
                      </dgm:shape>
                    </dgm:if>
                    <dgm:else name="ifMoreThanOneNode">
                      <dgm:choose name="Name18">
                        <dgm:if name="Name19" func="var" arg="dir" op="equ" val="norm">
                          <dgm:shape xmlns:r="http://schemas.openxmlformats.org/officeDocument/2006/relationships" rot="-90" type="round2SameRect" r:blip="">
                            <dgm:adjLst/>
                          </dgm:shape>
                        </dgm:if>
                        <dgm:else name="Name20">
                          <dgm:shape xmlns:r="http://schemas.openxmlformats.org/officeDocument/2006/relationships" rot="90" type="round2SameRect" r:blip="">
                            <dgm:adjLst/>
                          </dgm:shape>
                        </dgm:else>
                      </dgm:choose>
                    </dgm:else>
                  </dgm:choose>
                </dgm:if>
                <dgm:else name="notStartNode">
                  <dgm:choose name="Name22">
                    <dgm:if name="Name23" axis="self" ptType="node" func="revPos" op="equ" val="1">
                      <dgm:choose name="Name24">
                        <dgm:if name="Name25" func="var" arg="dir" op="equ" val="norm">
                          <dgm:shape xmlns:r="http://schemas.openxmlformats.org/officeDocument/2006/relationships" rot="90" type="round2SameRect" r:blip="">
                            <dgm:adjLst/>
                          </dgm:shape>
                        </dgm:if>
                        <dgm:else name="Name26">
                          <dgm:shape xmlns:r="http://schemas.openxmlformats.org/officeDocument/2006/relationships" rot="-90" type="round2SameRect" r:blip="">
                            <dgm:adjLst/>
                          </dgm:shape>
                        </dgm:else>
                      </dgm:choose>
                    </dgm:if>
                    <dgm:else name="Name27">
                      <dgm:shape xmlns:r="http://schemas.openxmlformats.org/officeDocument/2006/relationships" type="rect" r:blip="">
                        <dgm:adjLst/>
                      </dgm:shape>
                    </dgm:else>
                  </dgm:choose>
                </dgm:else>
              </dgm:choose>
              <dgm:presOf axis="self" ptType="node"/>
              <dgm:constrLst>
                <dgm:constr type="lMarg" refType="primFontSz" fact="0.6"/>
                <dgm:constr type="rMarg" refType="primFontSz" fact="0.6"/>
                <dgm:constr type="tMarg" refType="primFontSz" fact="0.6"/>
                <dgm:constr type="bMarg" refType="primFontSz" fact="0.6"/>
              </dgm:constrLst>
              <dgm:ruleLst>
                <dgm:rule type="primFontSz" val="11" fact="NaN" max="NaN"/>
              </dgm:ruleLst>
            </dgm:layoutNode>
            <dgm:layoutNode name="Childtext" styleLbl="revTx">
              <dgm:varLst>
                <dgm:bulletEnabled val="1"/>
              </dgm:varLst>
              <dgm:choose name="casesForTxtDirLogic">
                <dgm:if name="Name77" axis="self" ptType="node" func="posOdd" op="equ" val="1">
                  <dgm:alg type="tx">
                    <dgm:param type="txAnchorVert" val="b"/>
                    <dgm:param type="txAnchorHorz" val="ctr"/>
                    <dgm:param type="parTxLTRAlign" val="ctr"/>
                    <dgm:param type="parTxRTLAlign" val="ctr"/>
                  </dgm:alg>
                  <dgm:constrLst>
                    <dgm:constr type="lMarg"/>
                    <dgm:constr type="rMarg"/>
                    <dgm:constr type="tMarg"/>
                    <dgm:constr type="bMarg" refType="primFontSz" fact="0.6"/>
                  </dgm:constrLst>
                </dgm:if>
                <dgm:else name="Name88">
                  <dgm:alg type="tx">
                    <dgm:param type="txAnchorVert" val="t"/>
                    <dgm:param type="txAnchorHorz" val="ctr"/>
                    <dgm:param type="parTxLTRAlign" val="ctr"/>
                    <dgm:param type="parTxRTLAlign" val="ctr"/>
                  </dgm:alg>
                  <dgm:constrLst>
                    <dgm:constr type="lMarg"/>
                    <dgm:constr type="rMarg"/>
                    <dgm:constr type="tMarg" refType="primFontSz" fact="0.6"/>
                    <dgm:constr type="bMarg"/>
                  </dgm:constrLst>
                </dgm:else>
              </dgm:choose>
              <dgm:shape xmlns:r="http://schemas.openxmlformats.org/officeDocument/2006/relationships" type="rect" r:blip="">
                <dgm:adjLst/>
              </dgm:shape>
              <dgm:presOf axis="ch" ptType="node"/>
              <dgm:ruleLst>
                <dgm:rule type="primFontSz" val="11" fact="NaN" max="NaN"/>
              </dgm:ruleLst>
            </dgm:layoutNode>
            <dgm:layoutNode name="ConnectLine" styleLbl="sibTrans1D1">
              <dgm:alg type="sp"/>
              <dgm:shape xmlns:r="http://schemas.openxmlformats.org/officeDocument/2006/relationships" type="line" r:blip="">
                <dgm:adjLst/>
                <dgm:extLst>
                  <a:ext uri="{B698B0E9-8C71-41B9-8309-B3DCBF30829C}">
                    <dgm1612:spPr xmlns:dgm1612="http://schemas.microsoft.com/office/drawing/2016/12/diagram" xmlns="">
                      <a:ln>
                        <a:prstDash val="dash"/>
                      </a:ln>
                    </dgm1612:spPr>
                  </a:ext>
                </dgm:extLst>
              </dgm:shape>
              <dgm:presOf/>
              <dgm:constrLst/>
            </dgm:layoutNode>
            <dgm:layoutNode name="ConnectLineEnd" styleLbl="lnNode1">
              <dgm:alg type="sp"/>
              <dgm:shape xmlns:r="http://schemas.openxmlformats.org/officeDocument/2006/relationships" type="ellipse" r:blip="">
                <dgm:adjLst/>
              </dgm:shape>
              <dgm:presOf/>
              <dgm:constrLst/>
            </dgm:layoutNode>
            <dgm:layoutNode name="EmptyPane">
              <dgm:alg type="sp"/>
              <dgm:shape xmlns:r="http://schemas.openxmlformats.org/officeDocument/2006/relationships" r:blip="">
                <dgm:adjLst/>
              </dgm:shape>
              <dgm:presOf/>
              <dgm:constrLst/>
            </dgm:layoutNode>
          </dgm:layoutNode>
          <dgm:forEach name="Name28" axis="followSib" ptType="sibTrans" cnt="1">
            <dgm:layoutNode name="spaceBetweenRectangles">
              <dgm:alg type="sp"/>
              <dgm:shape xmlns:r="http://schemas.openxmlformats.org/officeDocument/2006/relationships" r:blip="">
                <dgm:adjLst/>
              </dgm:shape>
              <dgm:presOf/>
              <dgm:constrLst/>
              <dgm:ruleLst/>
            </dgm:layoutNode>
          </dgm:forEach>
        </dgm:forEach>
      </dgm:if>
      <dgm:else name="moreThanTwoNodes">
        <dgm:forEach name="nodesForEach1" axis="ch" ptType="node">
          <dgm:layoutNode name="composite1">
            <dgm:alg type="composite"/>
            <dgm:shape xmlns:r="http://schemas.openxmlformats.org/officeDocument/2006/relationships" r:blip="">
              <dgm:adjLst/>
            </dgm:shape>
            <dgm:choose name="casesForSnakingLogic21">
              <dgm:if name="oddNode21" axis="self" ptType="node" func="posOdd" op="equ" val="1">
                <dgm:constrLst>
                  <dgm:constr type="w" for="ch" forName="parent1" refType="w" fact="0.6"/>
                  <dgm:constr type="l" for="ch" forName="parent1" refType="w" fact="0.2"/>
                  <dgm:constr type="t" for="ch" forName="parent1" refType="h" fact="0.45"/>
                  <dgm:constr type="h" for="ch" forName="parent1" refType="h" fact="0.1"/>
                  <dgm:constr type="w" for="ch" forName="Childtext1" refType="w"/>
                  <dgm:constr type="h" for="ch" forName="Childtext1" refType="h" fact="0.35"/>
                  <dgm:constr type="w" for="ch" forName="ConnectLine1"/>
                  <dgm:constr type="h" for="ch" forName="ConnectLine1" refType="h" fact="0.08"/>
                  <dgm:constr type="t" for="ch" forName="ConnectLine1" refType="h" fact="0.37"/>
                  <dgm:constr type="ctrX" for="ch" forName="ConnectLine1" refType="w" fact="0.5"/>
                  <dgm:constr type="w" for="ch" forName="ConnectLineEnd1" refType="h" fact="0.02"/>
                  <dgm:constr type="h" for="ch" forName="ConnectLineEnd1" refType="h" fact="0.02"/>
                  <dgm:constr type="t" for="ch" forName="ConnectLineEnd1" refType="h" fact="0.35"/>
                  <dgm:constr type="ctrX" for="ch" forName="ConnectLineEnd1" refType="w" fact="0.5"/>
                  <dgm:constr type="w" for="ch" forName="EmptyPane1" refType="w"/>
                  <dgm:constr type="t" for="ch" forName="EmptyPane1" refType="h" fact="0.55"/>
                  <dgm:constr type="h" for="ch" forName="EmptyPane1" refType="h" fact="0.45"/>
                </dgm:constrLst>
              </dgm:if>
              <dgm:else name="evenNode2">
                <dgm:constrLst>
                  <dgm:constr type="w" for="ch" forName="parent1" refType="w" fact="0.6"/>
                  <dgm:constr type="l" for="ch" forName="parent1" refType="w" fact="0.2"/>
                  <dgm:constr type="t" for="ch" forName="parent1" refType="h" fact="0.45"/>
                  <dgm:constr type="h" for="ch" forName="parent1" refType="h" fact="0.1"/>
                  <dgm:constr type="w" for="ch" forName="Childtext1" refType="w"/>
                  <dgm:constr type="h" for="ch" forName="Childtext1" refType="h" fact="0.35"/>
                  <dgm:constr type="t" for="ch" forName="Childtext1" refType="h" fact="0.65"/>
                  <dgm:constr type="w" for="ch" forName="ConnectLine1"/>
                  <dgm:constr type="h" for="ch" forName="ConnectLine1" refType="h" fact="0.08"/>
                  <dgm:constr type="t" for="ch" forName="ConnectLine1" refType="h" fact="0.55"/>
                  <dgm:constr type="ctrX" for="ch" forName="ConnectLine1" refType="w" fact="0.5"/>
                  <dgm:constr type="w" for="ch" forName="ConnectLineEnd1" refType="h" fact="0.02"/>
                  <dgm:constr type="h" for="ch" forName="ConnectLineEnd1" refType="h" fact="0.02"/>
                  <dgm:constr type="b" for="ch" forName="ConnectLineEnd1" refType="h" fact="0.65"/>
                  <dgm:constr type="ctrX" for="ch" forName="ConnectLineEnd1" refType="w" fact="0.5"/>
                  <dgm:constr type="w" for="ch" forName="EmptyPane1" refType="w"/>
                  <dgm:constr type="h" for="ch" forName="EmptyPane1" refType="h" fact="0.45"/>
                </dgm:constrLst>
              </dgm:else>
            </dgm:choose>
            <dgm:layoutNode name="parent1" styleLbl="alignNode1">
              <dgm:varLst>
                <dgm:chMax val="1"/>
                <dgm:chPref val="1"/>
                <dgm:bulletEnabled val="1"/>
              </dgm:varLst>
              <dgm:alg type="tx">
                <dgm:param type="txAnchorHorz" val="ctr"/>
                <dgm:param type="txAnchorVert" val="mid"/>
                <dgm:param type="parTxLTRAlign" val="ctr"/>
                <dgm:param type="parTxRTLAlign" val="ctr"/>
              </dgm:alg>
              <dgm:choose name="casesForFirstAndLastNode12">
                <dgm:if name="startNode12" axis="self" ptType="node" func="pos" op="equ" val="1">
                  <dgm:choose name="removeLineWhenOnlyOneNode12">
                    <dgm:if name="ifOnlyOneNode12" axis="followSib" ptType="node" func="cnt" op="equ" val="0">
                      <dgm:shape xmlns:r="http://schemas.openxmlformats.org/officeDocument/2006/relationships" type="roundRect" r:blip="">
                        <dgm:adjLst/>
                      </dgm:shape>
                    </dgm:if>
                    <dgm:else name="ifMoreThanOneNode12">
                      <dgm:choose name="Name181">
                        <dgm:if name="Name191" func="var" arg="dir" op="equ" val="norm">
                          <dgm:shape xmlns:r="http://schemas.openxmlformats.org/officeDocument/2006/relationships" rot="-90" type="round2SameRect" r:blip="">
                            <dgm:adjLst/>
                          </dgm:shape>
                        </dgm:if>
                        <dgm:else name="Name201">
                          <dgm:shape xmlns:r="http://schemas.openxmlformats.org/officeDocument/2006/relationships" rot="90" type="round2SameRect" r:blip="">
                            <dgm:adjLst/>
                          </dgm:shape>
                        </dgm:else>
                      </dgm:choose>
                    </dgm:else>
                  </dgm:choose>
                </dgm:if>
                <dgm:else name="notStartNode12">
                  <dgm:choose name="Name221">
                    <dgm:if name="Name231" axis="self" ptType="node" func="revPos" op="equ" val="1">
                      <dgm:choose name="Name241">
                        <dgm:if name="Name251" func="var" arg="dir" op="equ" val="norm">
                          <dgm:shape xmlns:r="http://schemas.openxmlformats.org/officeDocument/2006/relationships" rot="90" type="round2SameRect" r:blip="">
                            <dgm:adjLst/>
                          </dgm:shape>
                        </dgm:if>
                        <dgm:else name="Name261">
                          <dgm:shape xmlns:r="http://schemas.openxmlformats.org/officeDocument/2006/relationships" rot="-90" type="round2SameRect" r:blip="">
                            <dgm:adjLst/>
                          </dgm:shape>
                        </dgm:else>
                      </dgm:choose>
                    </dgm:if>
                    <dgm:else name="Name271">
                      <dgm:shape xmlns:r="http://schemas.openxmlformats.org/officeDocument/2006/relationships" type="rect" r:blip="">
                        <dgm:adjLst/>
                      </dgm:shape>
                    </dgm:else>
                  </dgm:choose>
                </dgm:else>
              </dgm:choose>
              <dgm:presOf axis="self" ptType="node"/>
              <dgm:constrLst>
                <dgm:constr type="lMarg" refType="primFontSz" fact="0.6"/>
                <dgm:constr type="rMarg" refType="primFontSz" fact="0.6"/>
                <dgm:constr type="tMarg" refType="primFontSz" fact="0.6"/>
                <dgm:constr type="bMarg" refType="primFontSz" fact="0.6"/>
              </dgm:constrLst>
              <dgm:ruleLst>
                <dgm:rule type="primFontSz" val="11" fact="NaN" max="NaN"/>
              </dgm:ruleLst>
            </dgm:layoutNode>
            <dgm:layoutNode name="Childtext1" styleLbl="revTx">
              <dgm:varLst>
                <dgm:bulletEnabled val="1"/>
              </dgm:varLst>
              <dgm:choose name="casesForTxtDirLogic1">
                <dgm:if name="Name771" axis="self" ptType="node" func="posOdd" op="equ" val="1">
                  <dgm:alg type="tx">
                    <dgm:param type="txAnchorVert" val="b"/>
                    <dgm:param type="txAnchorHorz" val="ctr"/>
                    <dgm:param type="parTxLTRAlign" val="ctr"/>
                    <dgm:param type="parTxRTLAlign" val="ctr"/>
                  </dgm:alg>
                  <dgm:constrLst>
                    <dgm:constr type="lMarg"/>
                    <dgm:constr type="rMarg"/>
                    <dgm:constr type="tMarg"/>
                    <dgm:constr type="bMarg" refType="primFontSz" fact="0.6"/>
                  </dgm:constrLst>
                </dgm:if>
                <dgm:else name="Name881">
                  <dgm:alg type="tx">
                    <dgm:param type="txAnchorVert" val="t"/>
                    <dgm:param type="txAnchorHorz" val="ctr"/>
                    <dgm:param type="parTxLTRAlign" val="ctr"/>
                    <dgm:param type="parTxRTLAlign" val="ctr"/>
                  </dgm:alg>
                  <dgm:constrLst>
                    <dgm:constr type="lMarg"/>
                    <dgm:constr type="rMarg"/>
                    <dgm:constr type="tMarg" refType="primFontSz" fact="0.6"/>
                    <dgm:constr type="bMarg"/>
                  </dgm:constrLst>
                </dgm:else>
              </dgm:choose>
              <dgm:shape xmlns:r="http://schemas.openxmlformats.org/officeDocument/2006/relationships" type="rect" r:blip="">
                <dgm:adjLst/>
              </dgm:shape>
              <dgm:presOf axis="ch" ptType="node"/>
              <dgm:ruleLst>
                <dgm:rule type="primFontSz" val="11" fact="NaN" max="NaN"/>
              </dgm:ruleLst>
            </dgm:layoutNode>
            <dgm:layoutNode name="ConnectLine1" styleLbl="sibTrans1D1">
              <dgm:alg type="sp"/>
              <dgm:shape xmlns:r="http://schemas.openxmlformats.org/officeDocument/2006/relationships" type="line" r:blip="">
                <dgm:adjLst/>
                <dgm:extLst>
                  <a:ext uri="{B698B0E9-8C71-41B9-8309-B3DCBF30829C}">
                    <dgm1612:spPr xmlns:dgm1612="http://schemas.microsoft.com/office/drawing/2016/12/diagram" xmlns="">
                      <a:ln>
                        <a:prstDash val="dash"/>
                      </a:ln>
                    </dgm1612:spPr>
                  </a:ext>
                </dgm:extLst>
              </dgm:shape>
              <dgm:presOf/>
              <dgm:constrLst/>
            </dgm:layoutNode>
            <dgm:layoutNode name="ConnectLineEnd1" styleLbl="lnNode1">
              <dgm:alg type="sp"/>
              <dgm:shape xmlns:r="http://schemas.openxmlformats.org/officeDocument/2006/relationships" type="ellipse" r:blip="">
                <dgm:adjLst/>
              </dgm:shape>
              <dgm:presOf/>
              <dgm:constrLst/>
            </dgm:layoutNode>
            <dgm:layoutNode name="EmptyPane1">
              <dgm:alg type="sp"/>
              <dgm:shape xmlns:r="http://schemas.openxmlformats.org/officeDocument/2006/relationships" r:blip="">
                <dgm:adjLst/>
              </dgm:shape>
              <dgm:presOf/>
              <dgm:constrLst/>
            </dgm:layoutNode>
          </dgm:layoutNode>
          <dgm:forEach name="Name281" axis="followSib" ptType="sibTrans" cnt="1">
            <dgm:layoutNode name="spaceBetweenRectangles1">
              <dgm:alg type="sp"/>
              <dgm:shape xmlns:r="http://schemas.openxmlformats.org/officeDocument/2006/relationships" r:blip="">
                <dgm:adjLst/>
              </dgm:shape>
              <dgm:presOf/>
              <dgm:constrLst/>
              <dgm:ruleLst/>
            </dgm:layoutNode>
          </dgm:forEach>
        </dgm:forEach>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p:nvPr/>
        </p:nvSpPr>
        <p:spPr>
          <a:xfrm>
            <a:off x="446534" y="3085764"/>
            <a:ext cx="11298932" cy="3338149"/>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ctrTitle"/>
          </p:nvPr>
        </p:nvSpPr>
        <p:spPr>
          <a:xfrm>
            <a:off x="581191" y="1020431"/>
            <a:ext cx="10993549" cy="1475013"/>
          </a:xfrm>
          <a:effectLst/>
        </p:spPr>
        <p:txBody>
          <a:bodyPr anchor="b">
            <a:normAutofit/>
          </a:bodyPr>
          <a:lstStyle>
            <a:lvl1pPr>
              <a:defRPr sz="3600">
                <a:solidFill>
                  <a:schemeClr val="tx1">
                    <a:lumMod val="75000"/>
                    <a:lumOff val="2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581194" y="2495445"/>
            <a:ext cx="10993546" cy="590321"/>
          </a:xfrm>
        </p:spPr>
        <p:txBody>
          <a:bodyPr anchor="t">
            <a:normAutofit/>
          </a:bodyPr>
          <a:lstStyle>
            <a:lvl1pPr marL="0" indent="0" algn="l">
              <a:buNone/>
              <a:defRPr sz="1600" cap="all">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8" name="Date Placeholder 7">
            <a:extLst>
              <a:ext uri="{FF2B5EF4-FFF2-40B4-BE49-F238E27FC236}">
                <a16:creationId xmlns:a16="http://schemas.microsoft.com/office/drawing/2014/main" id="{7FA0ACE7-29A8-47D3-A7D9-257B711D8023}"/>
              </a:ext>
            </a:extLst>
          </p:cNvPr>
          <p:cNvSpPr>
            <a:spLocks noGrp="1"/>
          </p:cNvSpPr>
          <p:nvPr>
            <p:ph type="dt" sz="half" idx="10"/>
          </p:nvPr>
        </p:nvSpPr>
        <p:spPr/>
        <p:txBody>
          <a:bodyPr/>
          <a:lstStyle/>
          <a:p>
            <a:fld id="{ED291B17-9318-49DB-B28B-6E5994AE9581}" type="datetime1">
              <a:rPr lang="en-US" smtClean="0"/>
              <a:t>1/21/2025</a:t>
            </a:fld>
            <a:endParaRPr lang="en-US" dirty="0"/>
          </a:p>
        </p:txBody>
      </p:sp>
      <p:sp>
        <p:nvSpPr>
          <p:cNvPr id="9" name="Footer Placeholder 8">
            <a:extLst>
              <a:ext uri="{FF2B5EF4-FFF2-40B4-BE49-F238E27FC236}">
                <a16:creationId xmlns:a16="http://schemas.microsoft.com/office/drawing/2014/main" id="{DEC604B9-52E9-4810-8359-47206518D038}"/>
              </a:ext>
            </a:extLst>
          </p:cNvPr>
          <p:cNvSpPr>
            <a:spLocks noGrp="1"/>
          </p:cNvSpPr>
          <p:nvPr>
            <p:ph type="ftr" sz="quarter" idx="11"/>
          </p:nvPr>
        </p:nvSpPr>
        <p:spPr/>
        <p:txBody>
          <a:bodyPr/>
          <a:lstStyle/>
          <a:p>
            <a:endParaRPr lang="en-US" dirty="0"/>
          </a:p>
        </p:txBody>
      </p:sp>
      <p:sp>
        <p:nvSpPr>
          <p:cNvPr id="10" name="Slide Number Placeholder 9">
            <a:extLst>
              <a:ext uri="{FF2B5EF4-FFF2-40B4-BE49-F238E27FC236}">
                <a16:creationId xmlns:a16="http://schemas.microsoft.com/office/drawing/2014/main" id="{5898A89F-CA25-400F-B05A-AECBF2517E4F}"/>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4900175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9" name="Title 1"/>
          <p:cNvSpPr>
            <a:spLocks noGrp="1"/>
          </p:cNvSpPr>
          <p:nvPr>
            <p:ph type="title"/>
          </p:nvPr>
        </p:nvSpPr>
        <p:spPr>
          <a:xfrm>
            <a:off x="581192" y="702156"/>
            <a:ext cx="11029616" cy="1013800"/>
          </a:xfrm>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lvl1pPr algn="l">
              <a:defRPr/>
            </a:lvl1pPr>
            <a:lvl2pPr algn="l">
              <a:defRPr/>
            </a:lvl2pPr>
            <a:lvl3pPr algn="l">
              <a:defRPr/>
            </a:lvl3pPr>
            <a:lvl4pPr algn="l">
              <a:defRPr/>
            </a:lvl4pPr>
            <a:lvl5pPr algn="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CED4963-E985-44C4-B8C4-FDD613B7C2F8}" type="datetime1">
              <a:rPr lang="en-US" smtClean="0"/>
              <a:t>1/21/2025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28359114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a:spLocks noChangeAspect="1"/>
          </p:cNvSpPr>
          <p:nvPr/>
        </p:nvSpPr>
        <p:spPr>
          <a:xfrm>
            <a:off x="8058151" y="599725"/>
            <a:ext cx="3687316" cy="5816950"/>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2" name="Vertical Title 1"/>
          <p:cNvSpPr>
            <a:spLocks noGrp="1"/>
          </p:cNvSpPr>
          <p:nvPr>
            <p:ph type="title" orient="vert"/>
          </p:nvPr>
        </p:nvSpPr>
        <p:spPr>
          <a:xfrm>
            <a:off x="8204200" y="863600"/>
            <a:ext cx="3124200" cy="4807326"/>
          </a:xfrm>
        </p:spPr>
        <p:txBody>
          <a:bodyPr vert="eaVert" anchor="ctr"/>
          <a:lstStyle>
            <a:lvl1pPr>
              <a:defRPr>
                <a:solidFill>
                  <a:srgbClr val="FFFFFF"/>
                </a:solidFil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774923" y="863600"/>
            <a:ext cx="7161625" cy="4807326"/>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Rectangle 7">
            <a:extLst>
              <a:ext uri="{FF2B5EF4-FFF2-40B4-BE49-F238E27FC236}">
                <a16:creationId xmlns:a16="http://schemas.microsoft.com/office/drawing/2014/main" id="{F6423B97-A5D4-47B9-8861-73B3707A04CF}"/>
              </a:ext>
            </a:extLst>
          </p:cNvPr>
          <p:cNvSpPr/>
          <p:nvPr/>
        </p:nvSpPr>
        <p:spPr>
          <a:xfrm>
            <a:off x="446534" y="457200"/>
            <a:ext cx="3703320" cy="94997"/>
          </a:xfrm>
          <a:prstGeom prst="rect">
            <a:avLst/>
          </a:prstGeom>
          <a:solidFill>
            <a:srgbClr val="969FA7"/>
          </a:solidFill>
          <a:ln>
            <a:noFill/>
          </a:ln>
          <a:effectLst/>
        </p:spPr>
        <p:style>
          <a:lnRef idx="1">
            <a:schemeClr val="accent1"/>
          </a:lnRef>
          <a:fillRef idx="3">
            <a:schemeClr val="accent1"/>
          </a:fillRef>
          <a:effectRef idx="2">
            <a:schemeClr val="accent1"/>
          </a:effectRef>
          <a:fontRef idx="minor">
            <a:schemeClr val="lt1"/>
          </a:fontRef>
        </p:style>
      </p:sp>
      <p:sp>
        <p:nvSpPr>
          <p:cNvPr id="9" name="Rectangle 8">
            <a:extLst>
              <a:ext uri="{FF2B5EF4-FFF2-40B4-BE49-F238E27FC236}">
                <a16:creationId xmlns:a16="http://schemas.microsoft.com/office/drawing/2014/main" id="{1AEC0421-37B4-4481-A10D-69FDF5EC7909}"/>
              </a:ext>
            </a:extLst>
          </p:cNvPr>
          <p:cNvSpPr/>
          <p:nvPr/>
        </p:nvSpPr>
        <p:spPr>
          <a:xfrm>
            <a:off x="8042147" y="453643"/>
            <a:ext cx="3703320" cy="98554"/>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10" name="Rectangle 9">
            <a:extLst>
              <a:ext uri="{FF2B5EF4-FFF2-40B4-BE49-F238E27FC236}">
                <a16:creationId xmlns:a16="http://schemas.microsoft.com/office/drawing/2014/main" id="{5F7265B5-9F97-4F1E-99E9-74F7B7E62337}"/>
              </a:ext>
            </a:extLst>
          </p:cNvPr>
          <p:cNvSpPr/>
          <p:nvPr/>
        </p:nvSpPr>
        <p:spPr>
          <a:xfrm>
            <a:off x="4241830" y="457200"/>
            <a:ext cx="3703320" cy="9144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1" name="Date Placeholder 10">
            <a:extLst>
              <a:ext uri="{FF2B5EF4-FFF2-40B4-BE49-F238E27FC236}">
                <a16:creationId xmlns:a16="http://schemas.microsoft.com/office/drawing/2014/main" id="{5C74A470-3BD3-4F33-80E5-67E6E87FCBE7}"/>
              </a:ext>
            </a:extLst>
          </p:cNvPr>
          <p:cNvSpPr>
            <a:spLocks noGrp="1"/>
          </p:cNvSpPr>
          <p:nvPr>
            <p:ph type="dt" sz="half" idx="10"/>
          </p:nvPr>
        </p:nvSpPr>
        <p:spPr/>
        <p:txBody>
          <a:bodyPr/>
          <a:lstStyle/>
          <a:p>
            <a:fld id="{ED291B17-9318-49DB-B28B-6E5994AE9581}" type="datetime1">
              <a:rPr lang="en-US" smtClean="0"/>
              <a:t>1/21/2025</a:t>
            </a:fld>
            <a:endParaRPr lang="en-US" dirty="0"/>
          </a:p>
        </p:txBody>
      </p:sp>
      <p:sp>
        <p:nvSpPr>
          <p:cNvPr id="12" name="Footer Placeholder 11">
            <a:extLst>
              <a:ext uri="{FF2B5EF4-FFF2-40B4-BE49-F238E27FC236}">
                <a16:creationId xmlns:a16="http://schemas.microsoft.com/office/drawing/2014/main" id="{9A3A30BA-DB50-4D7D-BCDE-17D20FB354DF}"/>
              </a:ext>
            </a:extLst>
          </p:cNvPr>
          <p:cNvSpPr>
            <a:spLocks noGrp="1"/>
          </p:cNvSpPr>
          <p:nvPr>
            <p:ph type="ftr" sz="quarter" idx="11"/>
          </p:nvPr>
        </p:nvSpPr>
        <p:spPr/>
        <p:txBody>
          <a:bodyPr/>
          <a:lstStyle/>
          <a:p>
            <a:endParaRPr lang="en-US" dirty="0"/>
          </a:p>
        </p:txBody>
      </p:sp>
      <p:sp>
        <p:nvSpPr>
          <p:cNvPr id="13" name="Slide Number Placeholder 12">
            <a:extLst>
              <a:ext uri="{FF2B5EF4-FFF2-40B4-BE49-F238E27FC236}">
                <a16:creationId xmlns:a16="http://schemas.microsoft.com/office/drawing/2014/main" id="{76FF9E58-C0B2-436B-A21C-DB45A00D6515}"/>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38884962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81192" y="702156"/>
            <a:ext cx="11029616" cy="1188720"/>
          </a:xfrm>
        </p:spPr>
        <p:txBody>
          <a:bodyPr/>
          <a:lstStyle/>
          <a:p>
            <a:r>
              <a:rPr lang="en-US"/>
              <a:t>Click to edit Master title style</a:t>
            </a:r>
            <a:endParaRPr lang="en-US" dirty="0"/>
          </a:p>
        </p:txBody>
      </p:sp>
      <p:sp>
        <p:nvSpPr>
          <p:cNvPr id="3" name="Content Placeholder 2"/>
          <p:cNvSpPr>
            <a:spLocks noGrp="1"/>
          </p:cNvSpPr>
          <p:nvPr>
            <p:ph idx="1"/>
          </p:nvPr>
        </p:nvSpPr>
        <p:spPr>
          <a:xfrm>
            <a:off x="581192" y="2340864"/>
            <a:ext cx="11029615" cy="363448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Date Placeholder 7">
            <a:extLst>
              <a:ext uri="{FF2B5EF4-FFF2-40B4-BE49-F238E27FC236}">
                <a16:creationId xmlns:a16="http://schemas.microsoft.com/office/drawing/2014/main" id="{770E6237-3456-439F-802D-3BA93FC7E3E5}"/>
              </a:ext>
            </a:extLst>
          </p:cNvPr>
          <p:cNvSpPr>
            <a:spLocks noGrp="1"/>
          </p:cNvSpPr>
          <p:nvPr>
            <p:ph type="dt" sz="half" idx="10"/>
          </p:nvPr>
        </p:nvSpPr>
        <p:spPr/>
        <p:txBody>
          <a:bodyPr/>
          <a:lstStyle/>
          <a:p>
            <a:fld id="{78DD82B9-B8EE-4375-B6FF-88FA6ABB15D9}" type="datetime1">
              <a:rPr lang="en-US" smtClean="0"/>
              <a:t>1/21/2025</a:t>
            </a:fld>
            <a:endParaRPr lang="en-US" dirty="0"/>
          </a:p>
        </p:txBody>
      </p:sp>
      <p:sp>
        <p:nvSpPr>
          <p:cNvPr id="9" name="Footer Placeholder 8">
            <a:extLst>
              <a:ext uri="{FF2B5EF4-FFF2-40B4-BE49-F238E27FC236}">
                <a16:creationId xmlns:a16="http://schemas.microsoft.com/office/drawing/2014/main" id="{1356D3B5-6063-4A89-B88F-9D3043916FF8}"/>
              </a:ext>
            </a:extLst>
          </p:cNvPr>
          <p:cNvSpPr>
            <a:spLocks noGrp="1"/>
          </p:cNvSpPr>
          <p:nvPr>
            <p:ph type="ftr" sz="quarter" idx="11"/>
          </p:nvPr>
        </p:nvSpPr>
        <p:spPr/>
        <p:txBody>
          <a:bodyPr/>
          <a:lstStyle/>
          <a:p>
            <a:endParaRPr lang="en-US" dirty="0"/>
          </a:p>
        </p:txBody>
      </p:sp>
      <p:sp>
        <p:nvSpPr>
          <p:cNvPr id="10" name="Slide Number Placeholder 9">
            <a:extLst>
              <a:ext uri="{FF2B5EF4-FFF2-40B4-BE49-F238E27FC236}">
                <a16:creationId xmlns:a16="http://schemas.microsoft.com/office/drawing/2014/main" id="{02B78BF7-69D3-4CE0-A631-50EFD41EEEB8}"/>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8524434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8" name="Rectangle 7"/>
          <p:cNvSpPr>
            <a:spLocks noChangeAspect="1"/>
          </p:cNvSpPr>
          <p:nvPr/>
        </p:nvSpPr>
        <p:spPr>
          <a:xfrm>
            <a:off x="447817" y="5141974"/>
            <a:ext cx="11290860" cy="1258827"/>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3" y="2393950"/>
            <a:ext cx="11029615" cy="2147467"/>
          </a:xfrm>
        </p:spPr>
        <p:txBody>
          <a:bodyPr anchor="b">
            <a:normAutofit/>
          </a:bodyPr>
          <a:lstStyle>
            <a:lvl1pPr algn="l">
              <a:defRPr sz="3600" b="0" cap="all">
                <a:solidFill>
                  <a:schemeClr val="tx1">
                    <a:lumMod val="75000"/>
                    <a:lumOff val="2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581192" y="4541417"/>
            <a:ext cx="11029615" cy="600556"/>
          </a:xfrm>
        </p:spPr>
        <p:txBody>
          <a:bodyPr anchor="t">
            <a:normAutofit/>
          </a:bodyPr>
          <a:lstStyle>
            <a:lvl1pPr marL="0" indent="0" algn="l">
              <a:buNone/>
              <a:defRPr sz="1800" cap="all">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7" name="Date Placeholder 6">
            <a:extLst>
              <a:ext uri="{FF2B5EF4-FFF2-40B4-BE49-F238E27FC236}">
                <a16:creationId xmlns:a16="http://schemas.microsoft.com/office/drawing/2014/main" id="{61582016-5696-4A93-887F-BBB3B9002FE5}"/>
              </a:ext>
            </a:extLst>
          </p:cNvPr>
          <p:cNvSpPr>
            <a:spLocks noGrp="1"/>
          </p:cNvSpPr>
          <p:nvPr>
            <p:ph type="dt" sz="half" idx="10"/>
          </p:nvPr>
        </p:nvSpPr>
        <p:spPr/>
        <p:txBody>
          <a:bodyPr/>
          <a:lstStyle/>
          <a:p>
            <a:fld id="{B2497495-0637-405E-AE64-5CC7506D51F5}" type="datetime1">
              <a:rPr lang="en-US" smtClean="0"/>
              <a:t>1/21/2025</a:t>
            </a:fld>
            <a:endParaRPr lang="en-US" dirty="0"/>
          </a:p>
        </p:txBody>
      </p:sp>
      <p:sp>
        <p:nvSpPr>
          <p:cNvPr id="9" name="Footer Placeholder 8">
            <a:extLst>
              <a:ext uri="{FF2B5EF4-FFF2-40B4-BE49-F238E27FC236}">
                <a16:creationId xmlns:a16="http://schemas.microsoft.com/office/drawing/2014/main" id="{857CFCD5-1192-4E18-8A8F-29E153B44DA4}"/>
              </a:ext>
            </a:extLst>
          </p:cNvPr>
          <p:cNvSpPr>
            <a:spLocks noGrp="1"/>
          </p:cNvSpPr>
          <p:nvPr>
            <p:ph type="ftr" sz="quarter" idx="11"/>
          </p:nvPr>
        </p:nvSpPr>
        <p:spPr/>
        <p:txBody>
          <a:bodyPr/>
          <a:lstStyle/>
          <a:p>
            <a:endParaRPr lang="en-US" dirty="0"/>
          </a:p>
        </p:txBody>
      </p:sp>
      <p:sp>
        <p:nvSpPr>
          <p:cNvPr id="10" name="Slide Number Placeholder 9">
            <a:extLst>
              <a:ext uri="{FF2B5EF4-FFF2-40B4-BE49-F238E27FC236}">
                <a16:creationId xmlns:a16="http://schemas.microsoft.com/office/drawing/2014/main" id="{E39A109E-5018-4794-92B3-FD5E5BCD95E8}"/>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666809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581193" y="729658"/>
            <a:ext cx="11029616" cy="988332"/>
          </a:xfrm>
        </p:spPr>
        <p:txBody>
          <a:bodyPr/>
          <a:lstStyle/>
          <a:p>
            <a:r>
              <a:rPr lang="en-US"/>
              <a:t>Click to edit Master title style</a:t>
            </a:r>
            <a:endParaRPr lang="en-US" dirty="0"/>
          </a:p>
        </p:txBody>
      </p:sp>
      <p:sp>
        <p:nvSpPr>
          <p:cNvPr id="3" name="Content Placeholder 2"/>
          <p:cNvSpPr>
            <a:spLocks noGrp="1"/>
          </p:cNvSpPr>
          <p:nvPr>
            <p:ph sz="half" idx="1"/>
          </p:nvPr>
        </p:nvSpPr>
        <p:spPr>
          <a:xfrm>
            <a:off x="581193" y="2228003"/>
            <a:ext cx="5194767" cy="363304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416039" y="2228003"/>
            <a:ext cx="5194769" cy="363304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7BFFD690-9426-415D-8B65-26881E07B2D4}" type="datetime1">
              <a:rPr lang="en-US" smtClean="0"/>
              <a:t>1/21/2025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4833232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12" name="Title 1"/>
          <p:cNvSpPr>
            <a:spLocks noGrp="1"/>
          </p:cNvSpPr>
          <p:nvPr>
            <p:ph type="title"/>
          </p:nvPr>
        </p:nvSpPr>
        <p:spPr>
          <a:xfrm>
            <a:off x="581193" y="729658"/>
            <a:ext cx="11029616" cy="988332"/>
          </a:xfrm>
        </p:spPr>
        <p:txBody>
          <a:bodyPr/>
          <a:lstStyle/>
          <a:p>
            <a:r>
              <a:rPr lang="en-US"/>
              <a:t>Click to edit Master title style</a:t>
            </a:r>
            <a:endParaRPr lang="en-US" dirty="0"/>
          </a:p>
        </p:txBody>
      </p:sp>
      <p:sp>
        <p:nvSpPr>
          <p:cNvPr id="3" name="Text Placeholder 2"/>
          <p:cNvSpPr>
            <a:spLocks noGrp="1"/>
          </p:cNvSpPr>
          <p:nvPr>
            <p:ph type="body" idx="1"/>
          </p:nvPr>
        </p:nvSpPr>
        <p:spPr>
          <a:xfrm>
            <a:off x="581191" y="2250891"/>
            <a:ext cx="5194769" cy="557784"/>
          </a:xfrm>
        </p:spPr>
        <p:txBody>
          <a:bodyPr anchor="ctr">
            <a:noAutofit/>
          </a:bodyPr>
          <a:lstStyle>
            <a:lvl1pPr marL="0" indent="0">
              <a:buNone/>
              <a:defRPr sz="2000" b="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581194" y="2926052"/>
            <a:ext cx="5194766" cy="2934999"/>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16039" y="2250892"/>
            <a:ext cx="5194770" cy="553373"/>
          </a:xfrm>
        </p:spPr>
        <p:txBody>
          <a:bodyPr anchor="ctr">
            <a:noAutofit/>
          </a:bodyPr>
          <a:lstStyle>
            <a:lvl1pPr marL="0" marR="0" indent="0" algn="l" defTabSz="457200" rtl="0" eaLnBrk="1" fontAlgn="auto" latinLnBrk="0" hangingPunct="1">
              <a:lnSpc>
                <a:spcPct val="100000"/>
              </a:lnSpc>
              <a:spcBef>
                <a:spcPct val="20000"/>
              </a:spcBef>
              <a:spcAft>
                <a:spcPts val="600"/>
              </a:spcAft>
              <a:buClr>
                <a:schemeClr val="accent1"/>
              </a:buClr>
              <a:buSzPct val="92000"/>
              <a:buFont typeface="Wingdings 2" panose="05020102010507070707" pitchFamily="18" charset="2"/>
              <a:buNone/>
              <a:tabLst/>
              <a:defRPr sz="2000" b="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marR="0" lvl="0" indent="0" algn="l" defTabSz="457200" rtl="0" eaLnBrk="1" fontAlgn="auto" latinLnBrk="0" hangingPunct="1">
              <a:lnSpc>
                <a:spcPct val="100000"/>
              </a:lnSpc>
              <a:spcBef>
                <a:spcPct val="20000"/>
              </a:spcBef>
              <a:spcAft>
                <a:spcPts val="600"/>
              </a:spcAft>
              <a:buClr>
                <a:schemeClr val="accent1"/>
              </a:buClr>
              <a:buSzPct val="92000"/>
              <a:buFont typeface="Wingdings 2" panose="05020102010507070707" pitchFamily="18" charset="2"/>
              <a:buNone/>
              <a:tabLst/>
              <a:defRPr/>
            </a:pPr>
            <a:r>
              <a:rPr lang="en-US"/>
              <a:t>Click to edit Master text styles</a:t>
            </a:r>
          </a:p>
        </p:txBody>
      </p:sp>
      <p:sp>
        <p:nvSpPr>
          <p:cNvPr id="6" name="Content Placeholder 5"/>
          <p:cNvSpPr>
            <a:spLocks noGrp="1"/>
          </p:cNvSpPr>
          <p:nvPr>
            <p:ph sz="quarter" idx="4"/>
          </p:nvPr>
        </p:nvSpPr>
        <p:spPr>
          <a:xfrm>
            <a:off x="6416037" y="2926052"/>
            <a:ext cx="5194771" cy="2934999"/>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04C4989A-474C-40DE-95B9-011C28B71673}" type="datetime1">
              <a:rPr lang="en-US" smtClean="0"/>
              <a:t>1/21/2025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7480465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8" name="Title 1"/>
          <p:cNvSpPr>
            <a:spLocks noGrp="1"/>
          </p:cNvSpPr>
          <p:nvPr>
            <p:ph type="title"/>
          </p:nvPr>
        </p:nvSpPr>
        <p:spPr>
          <a:xfrm>
            <a:off x="575894" y="729658"/>
            <a:ext cx="11029616" cy="988332"/>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5DB4ED54-5B5E-4A04-93D3-5772E3CE3818}" type="datetime1">
              <a:rPr lang="en-US" smtClean="0"/>
              <a:t>1/21/2025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1293638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EDE50D6-574B-40AF-946F-D52A04ADE379}" type="datetime1">
              <a:rPr lang="en-US" smtClean="0"/>
              <a:t>1/21/2025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12949497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9" name="Rectangle 8"/>
          <p:cNvSpPr>
            <a:spLocks noChangeAspect="1"/>
          </p:cNvSpPr>
          <p:nvPr/>
        </p:nvSpPr>
        <p:spPr>
          <a:xfrm>
            <a:off x="447817" y="601200"/>
            <a:ext cx="3682723" cy="5815475"/>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767857" y="933450"/>
            <a:ext cx="3031852" cy="1722419"/>
          </a:xfrm>
        </p:spPr>
        <p:txBody>
          <a:bodyPr anchor="b">
            <a:normAutofit/>
          </a:bodyPr>
          <a:lstStyle>
            <a:lvl1pPr algn="l">
              <a:defRPr sz="24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4900928" y="1179829"/>
            <a:ext cx="6650991" cy="4658216"/>
          </a:xfrm>
        </p:spPr>
        <p:txBody>
          <a:bodyPr anchor="ctr">
            <a:normAutofit/>
          </a:bodyPr>
          <a:lstStyle>
            <a:lvl1pPr>
              <a:defRPr sz="2000">
                <a:solidFill>
                  <a:schemeClr val="tx2"/>
                </a:solidFill>
              </a:defRPr>
            </a:lvl1pPr>
            <a:lvl2pPr>
              <a:defRPr sz="1800">
                <a:solidFill>
                  <a:schemeClr val="tx2"/>
                </a:solidFill>
              </a:defRPr>
            </a:lvl2pPr>
            <a:lvl3pPr>
              <a:defRPr sz="1600">
                <a:solidFill>
                  <a:schemeClr val="tx2"/>
                </a:solidFill>
              </a:defRPr>
            </a:lvl3pPr>
            <a:lvl4pPr>
              <a:defRPr sz="1400">
                <a:solidFill>
                  <a:schemeClr val="tx2"/>
                </a:solidFill>
              </a:defRPr>
            </a:lvl4pPr>
            <a:lvl5pPr>
              <a:defRPr sz="1400">
                <a:solidFill>
                  <a:schemeClr val="tx2"/>
                </a:solidFill>
              </a:defRPr>
            </a:lvl5pPr>
            <a:lvl6pPr>
              <a:defRPr sz="1400">
                <a:solidFill>
                  <a:schemeClr val="tx2"/>
                </a:solidFill>
              </a:defRPr>
            </a:lvl6pPr>
            <a:lvl7pPr>
              <a:defRPr sz="1400">
                <a:solidFill>
                  <a:schemeClr val="tx2"/>
                </a:solidFill>
              </a:defRPr>
            </a:lvl7pPr>
            <a:lvl8pPr>
              <a:defRPr sz="1400">
                <a:solidFill>
                  <a:schemeClr val="tx2"/>
                </a:solidFill>
              </a:defRPr>
            </a:lvl8pPr>
            <a:lvl9pPr>
              <a:defRPr sz="1400">
                <a:solidFill>
                  <a:schemeClr val="tx2"/>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767857" y="2836654"/>
            <a:ext cx="3031852" cy="3001392"/>
          </a:xfrm>
        </p:spPr>
        <p:txBody>
          <a:bodyPr anchor="t">
            <a:normAutofit/>
          </a:bodyPr>
          <a:lstStyle>
            <a:lvl1pPr marL="0" indent="0" algn="l">
              <a:buNone/>
              <a:defRPr sz="1600">
                <a:solidFill>
                  <a:srgbClr val="FFFFFF"/>
                </a:solidFill>
              </a:defRPr>
            </a:lvl1pPr>
            <a:lvl2pPr marL="457200" indent="0">
              <a:buNone/>
              <a:defRPr sz="11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Date Placeholder 7">
            <a:extLst>
              <a:ext uri="{FF2B5EF4-FFF2-40B4-BE49-F238E27FC236}">
                <a16:creationId xmlns:a16="http://schemas.microsoft.com/office/drawing/2014/main" id="{0B919CC2-2A65-446F-B538-9E6249035445}"/>
              </a:ext>
            </a:extLst>
          </p:cNvPr>
          <p:cNvSpPr>
            <a:spLocks noGrp="1"/>
          </p:cNvSpPr>
          <p:nvPr>
            <p:ph type="dt" sz="half" idx="10"/>
          </p:nvPr>
        </p:nvSpPr>
        <p:spPr>
          <a:xfrm>
            <a:off x="7605951" y="6456916"/>
            <a:ext cx="2844799" cy="365125"/>
          </a:xfrm>
        </p:spPr>
        <p:txBody>
          <a:bodyPr/>
          <a:lstStyle/>
          <a:p>
            <a:fld id="{D82884F1-FFEA-405F-9602-3DCA865EDA4E}" type="datetime1">
              <a:rPr lang="en-US" smtClean="0"/>
              <a:t>1/21/2025</a:t>
            </a:fld>
            <a:endParaRPr lang="en-US" dirty="0"/>
          </a:p>
        </p:txBody>
      </p:sp>
      <p:sp>
        <p:nvSpPr>
          <p:cNvPr id="10" name="Footer Placeholder 9">
            <a:extLst>
              <a:ext uri="{FF2B5EF4-FFF2-40B4-BE49-F238E27FC236}">
                <a16:creationId xmlns:a16="http://schemas.microsoft.com/office/drawing/2014/main" id="{B72412AE-119E-4982-8B24-63365EFCA796}"/>
              </a:ext>
            </a:extLst>
          </p:cNvPr>
          <p:cNvSpPr>
            <a:spLocks noGrp="1"/>
          </p:cNvSpPr>
          <p:nvPr>
            <p:ph type="ftr" sz="quarter" idx="11"/>
          </p:nvPr>
        </p:nvSpPr>
        <p:spPr>
          <a:xfrm>
            <a:off x="581192" y="6452590"/>
            <a:ext cx="6917210" cy="365125"/>
          </a:xfrm>
        </p:spPr>
        <p:txBody>
          <a:bodyPr/>
          <a:lstStyle/>
          <a:p>
            <a:endParaRPr lang="en-US" dirty="0"/>
          </a:p>
        </p:txBody>
      </p:sp>
      <p:sp>
        <p:nvSpPr>
          <p:cNvPr id="11" name="Slide Number Placeholder 10">
            <a:extLst>
              <a:ext uri="{FF2B5EF4-FFF2-40B4-BE49-F238E27FC236}">
                <a16:creationId xmlns:a16="http://schemas.microsoft.com/office/drawing/2014/main" id="{7FC4BB19-6AD1-45CF-9F99-00B109890FAB}"/>
              </a:ext>
            </a:extLst>
          </p:cNvPr>
          <p:cNvSpPr>
            <a:spLocks noGrp="1"/>
          </p:cNvSpPr>
          <p:nvPr>
            <p:ph type="sldNum" sz="quarter" idx="12"/>
          </p:nvPr>
        </p:nvSpPr>
        <p:spPr>
          <a:xfrm>
            <a:off x="10558300" y="6456916"/>
            <a:ext cx="1052510" cy="365125"/>
          </a:xfrm>
        </p:spPr>
        <p:txBody>
          <a:bodyPr/>
          <a:lstStyle/>
          <a:p>
            <a:fld id="{3A98EE3D-8CD1-4C3F-BD1C-C98C9596463C}" type="slidenum">
              <a:rPr lang="en-US" smtClean="0"/>
              <a:pPr/>
              <a:t>‹#›</a:t>
            </a:fld>
            <a:endParaRPr lang="en-US" dirty="0"/>
          </a:p>
        </p:txBody>
      </p:sp>
    </p:spTree>
    <p:extLst>
      <p:ext uri="{BB962C8B-B14F-4D97-AF65-F5344CB8AC3E}">
        <p14:creationId xmlns:p14="http://schemas.microsoft.com/office/powerpoint/2010/main" val="126176669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81193" y="4693389"/>
            <a:ext cx="11029616" cy="566738"/>
          </a:xfrm>
        </p:spPr>
        <p:txBody>
          <a:bodyPr anchor="b">
            <a:normAutofit/>
          </a:bodyPr>
          <a:lstStyle>
            <a:lvl1pPr algn="l">
              <a:defRPr sz="2400" b="0">
                <a:solidFill>
                  <a:schemeClr val="tx1">
                    <a:lumMod val="75000"/>
                    <a:lumOff val="25000"/>
                  </a:schemeClr>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447817" y="641350"/>
            <a:ext cx="11290859" cy="3651249"/>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581192" y="5260127"/>
            <a:ext cx="11029617" cy="998148"/>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E18DB4A-8810-4A10-AD5C-D5E2C667F5B3}" type="datetime1">
              <a:rPr lang="en-US" smtClean="0"/>
              <a:t>1/21/2025</a:t>
            </a:fld>
            <a:endParaRPr lang="en-US" dirty="0"/>
          </a:p>
        </p:txBody>
      </p:sp>
      <p:sp>
        <p:nvSpPr>
          <p:cNvPr id="6" name="Footer Placeholder 5"/>
          <p:cNvSpPr>
            <a:spLocks noGrp="1"/>
          </p:cNvSpPr>
          <p:nvPr>
            <p:ph type="ftr" sz="quarter" idx="11"/>
          </p:nvPr>
        </p:nvSpPr>
        <p:spPr/>
        <p:txBody>
          <a:bodyPr/>
          <a:lstStyle/>
          <a:p>
            <a:pPr algn="l"/>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57328955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81192" y="705124"/>
            <a:ext cx="11029616" cy="1189554"/>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581192" y="2336002"/>
            <a:ext cx="11029616" cy="3652047"/>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605951" y="6423914"/>
            <a:ext cx="2844799" cy="365125"/>
          </a:xfrm>
          <a:prstGeom prst="rect">
            <a:avLst/>
          </a:prstGeom>
        </p:spPr>
        <p:txBody>
          <a:bodyPr vert="horz" lIns="91440" tIns="45720" rIns="91440" bIns="45720" rtlCol="0" anchor="ctr"/>
          <a:lstStyle>
            <a:lvl1pPr algn="r">
              <a:defRPr sz="900">
                <a:solidFill>
                  <a:schemeClr val="tx1">
                    <a:lumMod val="75000"/>
                    <a:lumOff val="25000"/>
                  </a:schemeClr>
                </a:solidFill>
              </a:defRPr>
            </a:lvl1pPr>
          </a:lstStyle>
          <a:p>
            <a:fld id="{ED291B17-9318-49DB-B28B-6E5994AE9581}" type="datetime1">
              <a:rPr lang="en-US" smtClean="0"/>
              <a:t>1/21/2025</a:t>
            </a:fld>
            <a:endParaRPr lang="en-US" dirty="0"/>
          </a:p>
        </p:txBody>
      </p:sp>
      <p:sp>
        <p:nvSpPr>
          <p:cNvPr id="5" name="Footer Placeholder 4"/>
          <p:cNvSpPr>
            <a:spLocks noGrp="1"/>
          </p:cNvSpPr>
          <p:nvPr>
            <p:ph type="ftr" sz="quarter" idx="3"/>
          </p:nvPr>
        </p:nvSpPr>
        <p:spPr>
          <a:xfrm>
            <a:off x="581192" y="6423914"/>
            <a:ext cx="6917210" cy="365125"/>
          </a:xfrm>
          <a:prstGeom prst="rect">
            <a:avLst/>
          </a:prstGeom>
        </p:spPr>
        <p:txBody>
          <a:bodyPr vert="horz" lIns="91440" tIns="45720" rIns="91440" bIns="45720" rtlCol="0" anchor="ctr"/>
          <a:lstStyle>
            <a:lvl1pPr algn="l">
              <a:defRPr sz="900" cap="all">
                <a:solidFill>
                  <a:schemeClr val="tx1">
                    <a:lumMod val="75000"/>
                    <a:lumOff val="25000"/>
                  </a:schemeClr>
                </a:solidFill>
              </a:defRPr>
            </a:lvl1pPr>
          </a:lstStyle>
          <a:p>
            <a:endParaRPr lang="en-US" dirty="0"/>
          </a:p>
        </p:txBody>
      </p:sp>
      <p:sp>
        <p:nvSpPr>
          <p:cNvPr id="6" name="Slide Number Placeholder 5"/>
          <p:cNvSpPr>
            <a:spLocks noGrp="1"/>
          </p:cNvSpPr>
          <p:nvPr>
            <p:ph type="sldNum" sz="quarter" idx="4"/>
          </p:nvPr>
        </p:nvSpPr>
        <p:spPr>
          <a:xfrm>
            <a:off x="10558300" y="6423914"/>
            <a:ext cx="1052510" cy="365125"/>
          </a:xfrm>
          <a:prstGeom prst="rect">
            <a:avLst/>
          </a:prstGeom>
        </p:spPr>
        <p:txBody>
          <a:bodyPr vert="horz" lIns="91440" tIns="45720" rIns="91440" bIns="45720" rtlCol="0" anchor="ctr"/>
          <a:lstStyle>
            <a:lvl1pPr algn="r">
              <a:defRPr sz="900">
                <a:solidFill>
                  <a:schemeClr val="tx1">
                    <a:lumMod val="75000"/>
                    <a:lumOff val="25000"/>
                  </a:schemeClr>
                </a:solidFill>
              </a:defRPr>
            </a:lvl1pPr>
          </a:lstStyle>
          <a:p>
            <a:fld id="{3A98EE3D-8CD1-4C3F-BD1C-C98C9596463C}" type="slidenum">
              <a:rPr lang="en-US" smtClean="0"/>
              <a:t>‹#›</a:t>
            </a:fld>
            <a:endParaRPr lang="en-US" dirty="0"/>
          </a:p>
        </p:txBody>
      </p:sp>
      <p:sp>
        <p:nvSpPr>
          <p:cNvPr id="9" name="Rectangle 8"/>
          <p:cNvSpPr/>
          <p:nvPr/>
        </p:nvSpPr>
        <p:spPr>
          <a:xfrm>
            <a:off x="446534" y="457200"/>
            <a:ext cx="3703320" cy="94997"/>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a:xfrm>
            <a:off x="8042147" y="453643"/>
            <a:ext cx="3703320" cy="98554"/>
          </a:xfrm>
          <a:prstGeom prst="rect">
            <a:avLst/>
          </a:prstGeom>
          <a:solidFill>
            <a:srgbClr val="969FA7"/>
          </a:soli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a:xfrm>
            <a:off x="4241830" y="457200"/>
            <a:ext cx="3703320" cy="9144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3000897896"/>
      </p:ext>
    </p:extLst>
  </p:cSld>
  <p:clrMap bg1="lt1" tx1="dk1" bg2="lt2" tx2="dk2" accent1="accent1" accent2="accent2" accent3="accent3" accent4="accent4" accent5="accent5" accent6="accent6" hlink="hlink" folHlink="folHlink"/>
  <p:sldLayoutIdLst>
    <p:sldLayoutId id="2147483756" r:id="rId1"/>
    <p:sldLayoutId id="2147483757" r:id="rId2"/>
    <p:sldLayoutId id="2147483758" r:id="rId3"/>
    <p:sldLayoutId id="2147483759" r:id="rId4"/>
    <p:sldLayoutId id="2147483711" r:id="rId5"/>
    <p:sldLayoutId id="2147483760" r:id="rId6"/>
    <p:sldLayoutId id="2147483762" r:id="rId7"/>
    <p:sldLayoutId id="2147483706" r:id="rId8"/>
    <p:sldLayoutId id="2147483709" r:id="rId9"/>
    <p:sldLayoutId id="2147483707" r:id="rId10"/>
    <p:sldLayoutId id="2147483708" r:id="rId11"/>
  </p:sldLayoutIdLst>
  <p:hf sldNum="0" hdr="0" ftr="0" dt="0"/>
  <p:txStyles>
    <p:titleStyle>
      <a:lvl1pPr algn="l" defTabSz="457200" rtl="0" eaLnBrk="1" latinLnBrk="0" hangingPunct="1">
        <a:lnSpc>
          <a:spcPct val="100000"/>
        </a:lnSpc>
        <a:spcBef>
          <a:spcPct val="0"/>
        </a:spcBef>
        <a:buNone/>
        <a:defRPr sz="2800" b="0" kern="1200" cap="all">
          <a:solidFill>
            <a:schemeClr val="tx1">
              <a:lumMod val="75000"/>
              <a:lumOff val="2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06000" indent="-306000" algn="l" defTabSz="457200" rtl="0" eaLnBrk="1" latinLnBrk="0" hangingPunct="1">
        <a:lnSpc>
          <a:spcPct val="110000"/>
        </a:lnSpc>
        <a:spcBef>
          <a:spcPct val="20000"/>
        </a:spcBef>
        <a:spcAft>
          <a:spcPts val="600"/>
        </a:spcAft>
        <a:buClr>
          <a:schemeClr val="accent1"/>
        </a:buClr>
        <a:buSzPct val="92000"/>
        <a:buFont typeface="Wingdings 2" panose="05020102010507070707" pitchFamily="18" charset="2"/>
        <a:buChar char=""/>
        <a:defRPr sz="1700" kern="1200">
          <a:solidFill>
            <a:schemeClr val="tx1">
              <a:lumMod val="75000"/>
              <a:lumOff val="25000"/>
            </a:schemeClr>
          </a:solidFill>
          <a:latin typeface="+mn-lt"/>
          <a:ea typeface="+mn-ea"/>
          <a:cs typeface="+mn-cs"/>
        </a:defRPr>
      </a:lvl1pPr>
      <a:lvl2pPr marL="630000" indent="-306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400" kern="1200">
          <a:solidFill>
            <a:schemeClr val="tx1">
              <a:lumMod val="75000"/>
              <a:lumOff val="25000"/>
            </a:schemeClr>
          </a:solidFill>
          <a:latin typeface="+mn-lt"/>
          <a:ea typeface="+mn-ea"/>
          <a:cs typeface="+mn-cs"/>
        </a:defRPr>
      </a:lvl2pPr>
      <a:lvl3pPr marL="900000" indent="-270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300" kern="1200">
          <a:solidFill>
            <a:schemeClr val="tx1">
              <a:lumMod val="75000"/>
              <a:lumOff val="25000"/>
            </a:schemeClr>
          </a:solidFill>
          <a:latin typeface="+mn-lt"/>
          <a:ea typeface="+mn-ea"/>
          <a:cs typeface="+mn-cs"/>
        </a:defRPr>
      </a:lvl3pPr>
      <a:lvl4pPr marL="1242000" indent="-234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100" kern="1200">
          <a:solidFill>
            <a:schemeClr val="tx1">
              <a:lumMod val="75000"/>
              <a:lumOff val="25000"/>
            </a:schemeClr>
          </a:solidFill>
          <a:latin typeface="+mn-lt"/>
          <a:ea typeface="+mn-ea"/>
          <a:cs typeface="+mn-cs"/>
        </a:defRPr>
      </a:lvl4pPr>
      <a:lvl5pPr marL="1602000" indent="-234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100" kern="1200">
          <a:solidFill>
            <a:schemeClr val="tx1">
              <a:lumMod val="75000"/>
              <a:lumOff val="25000"/>
            </a:schemeClr>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7" name="Rectangle 36">
            <a:extLst>
              <a:ext uri="{FF2B5EF4-FFF2-40B4-BE49-F238E27FC236}">
                <a16:creationId xmlns:a16="http://schemas.microsoft.com/office/drawing/2014/main" id="{963FC0CD-F19B-4D9C-9C47-EB7E9D16E44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C21E816-31F5-48BB-BD02-D15F2F18B48A}"/>
              </a:ext>
            </a:extLst>
          </p:cNvPr>
          <p:cNvSpPr>
            <a:spLocks noGrp="1"/>
          </p:cNvSpPr>
          <p:nvPr>
            <p:ph type="ctrTitle"/>
          </p:nvPr>
        </p:nvSpPr>
        <p:spPr>
          <a:xfrm>
            <a:off x="581191" y="723901"/>
            <a:ext cx="10993549" cy="1428750"/>
          </a:xfrm>
        </p:spPr>
        <p:txBody>
          <a:bodyPr>
            <a:normAutofit/>
          </a:bodyPr>
          <a:lstStyle/>
          <a:p>
            <a:r>
              <a:rPr lang="en-US"/>
              <a:t>Project 7</a:t>
            </a:r>
            <a:endParaRPr lang="en-US" dirty="0"/>
          </a:p>
        </p:txBody>
      </p:sp>
      <p:sp>
        <p:nvSpPr>
          <p:cNvPr id="3" name="Subtitle 2">
            <a:extLst>
              <a:ext uri="{FF2B5EF4-FFF2-40B4-BE49-F238E27FC236}">
                <a16:creationId xmlns:a16="http://schemas.microsoft.com/office/drawing/2014/main" id="{835D6E6B-3353-491C-A3C6-F278D6CED8B3}"/>
              </a:ext>
            </a:extLst>
          </p:cNvPr>
          <p:cNvSpPr>
            <a:spLocks noGrp="1"/>
          </p:cNvSpPr>
          <p:nvPr>
            <p:ph type="subTitle" idx="1"/>
          </p:nvPr>
        </p:nvSpPr>
        <p:spPr>
          <a:xfrm>
            <a:off x="581194" y="2172965"/>
            <a:ext cx="10993546" cy="525565"/>
          </a:xfrm>
        </p:spPr>
        <p:txBody>
          <a:bodyPr>
            <a:normAutofit/>
          </a:bodyPr>
          <a:lstStyle/>
          <a:p>
            <a:r>
              <a:rPr lang="en-US"/>
              <a:t>Clergy and Laity: Awakening Prophetic Urgency and Agency: Becoming an Alternative Community</a:t>
            </a:r>
          </a:p>
        </p:txBody>
      </p:sp>
      <p:sp>
        <p:nvSpPr>
          <p:cNvPr id="38" name="Rectangle 37">
            <a:extLst>
              <a:ext uri="{FF2B5EF4-FFF2-40B4-BE49-F238E27FC236}">
                <a16:creationId xmlns:a16="http://schemas.microsoft.com/office/drawing/2014/main" id="{2E70159E-5269-4C18-AA0B-D50513DB3B3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7200"/>
            <a:ext cx="3703320" cy="94997"/>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ZA"/>
          </a:p>
        </p:txBody>
      </p:sp>
      <p:sp>
        <p:nvSpPr>
          <p:cNvPr id="39" name="Rectangle 38">
            <a:extLst>
              <a:ext uri="{FF2B5EF4-FFF2-40B4-BE49-F238E27FC236}">
                <a16:creationId xmlns:a16="http://schemas.microsoft.com/office/drawing/2014/main" id="{BBBE9C8C-98B2-41C2-B47B-9A396CBA232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ZA"/>
          </a:p>
        </p:txBody>
      </p:sp>
      <p:sp>
        <p:nvSpPr>
          <p:cNvPr id="40" name="Rectangle 39">
            <a:extLst>
              <a:ext uri="{FF2B5EF4-FFF2-40B4-BE49-F238E27FC236}">
                <a16:creationId xmlns:a16="http://schemas.microsoft.com/office/drawing/2014/main" id="{B2ECCA3D-5ECA-4A8B-B9D7-CE6DEB72B95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453643"/>
            <a:ext cx="3703320" cy="98554"/>
          </a:xfrm>
          <a:prstGeom prst="rect">
            <a:avLst/>
          </a:prstGeom>
          <a:solidFill>
            <a:srgbClr val="969FA7"/>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ZA"/>
          </a:p>
        </p:txBody>
      </p:sp>
      <p:pic>
        <p:nvPicPr>
          <p:cNvPr id="6" name="Picture 5" descr="abstract image">
            <a:extLst>
              <a:ext uri="{FF2B5EF4-FFF2-40B4-BE49-F238E27FC236}">
                <a16:creationId xmlns:a16="http://schemas.microsoft.com/office/drawing/2014/main" id="{F1A8C364-94D4-4630-BAD0-78722F347055}"/>
              </a:ext>
            </a:extLst>
          </p:cNvPr>
          <p:cNvPicPr>
            <a:picLocks noChangeAspect="1"/>
          </p:cNvPicPr>
          <p:nvPr/>
        </p:nvPicPr>
        <p:blipFill rotWithShape="1">
          <a:blip r:embed="rId2">
            <a:extLst>
              <a:ext uri="{28A0092B-C50C-407E-A947-70E740481C1C}">
                <a14:useLocalDpi xmlns:a14="http://schemas.microsoft.com/office/drawing/2010/main" val="0"/>
              </a:ext>
            </a:extLst>
          </a:blip>
          <a:stretch/>
        </p:blipFill>
        <p:spPr>
          <a:xfrm>
            <a:off x="635457" y="2981797"/>
            <a:ext cx="10916463" cy="3220352"/>
          </a:xfrm>
          <a:prstGeom prst="rect">
            <a:avLst/>
          </a:prstGeom>
        </p:spPr>
      </p:pic>
    </p:spTree>
    <p:extLst>
      <p:ext uri="{BB962C8B-B14F-4D97-AF65-F5344CB8AC3E}">
        <p14:creationId xmlns:p14="http://schemas.microsoft.com/office/powerpoint/2010/main" val="247580555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6D783F-4B6F-60F5-A0CC-93F981B89557}"/>
              </a:ext>
            </a:extLst>
          </p:cNvPr>
          <p:cNvSpPr>
            <a:spLocks noGrp="1"/>
          </p:cNvSpPr>
          <p:nvPr>
            <p:ph type="title"/>
          </p:nvPr>
        </p:nvSpPr>
        <p:spPr/>
        <p:txBody>
          <a:bodyPr/>
          <a:lstStyle/>
          <a:p>
            <a:r>
              <a:rPr lang="en-ZA" dirty="0"/>
              <a:t>Priesthood in NT – ALL BELIEVERS (Not Just Some)</a:t>
            </a:r>
          </a:p>
        </p:txBody>
      </p:sp>
      <p:sp>
        <p:nvSpPr>
          <p:cNvPr id="3" name="Content Placeholder 2">
            <a:extLst>
              <a:ext uri="{FF2B5EF4-FFF2-40B4-BE49-F238E27FC236}">
                <a16:creationId xmlns:a16="http://schemas.microsoft.com/office/drawing/2014/main" id="{5349BBF3-32E4-53FD-E119-09BADB534793}"/>
              </a:ext>
            </a:extLst>
          </p:cNvPr>
          <p:cNvSpPr>
            <a:spLocks noGrp="1"/>
          </p:cNvSpPr>
          <p:nvPr>
            <p:ph idx="1"/>
          </p:nvPr>
        </p:nvSpPr>
        <p:spPr/>
        <p:txBody>
          <a:bodyPr>
            <a:normAutofit/>
          </a:bodyPr>
          <a:lstStyle/>
          <a:p>
            <a:r>
              <a:rPr lang="en-ZA" sz="2000" dirty="0"/>
              <a:t>In the NT, Jesus Christ is seen as the ultimate High Priest, who offers Himself as a sacrifice for humanity’s sins (Hebrews 4:14-16; 5:1-10).</a:t>
            </a:r>
          </a:p>
          <a:p>
            <a:r>
              <a:rPr lang="en-ZA" sz="2000" dirty="0"/>
              <a:t>Through Christs’ sacrifice, the distinction between priests and non-priests is abolished, and ALL believers become a part of this royal priesthood. (1 Peter 2:9; Revelation 1:6).</a:t>
            </a:r>
          </a:p>
          <a:p>
            <a:r>
              <a:rPr lang="en-ZA" sz="2000" dirty="0"/>
              <a:t>Paul also says that: “So in Christ Jesus you are all children of God through faith,  for all of you who were baptized into Christ have clothed yourselves with Christ. There is neither Jew nor Gentile, neither slave nor free, nor is there male and female, for you are all one in Christ Jesus.  If you belong to Christ, then you are Abraham’s seed, and heirs according to the promise”. (Galatians 3:26-29)</a:t>
            </a:r>
          </a:p>
        </p:txBody>
      </p:sp>
    </p:spTree>
    <p:extLst>
      <p:ext uri="{BB962C8B-B14F-4D97-AF65-F5344CB8AC3E}">
        <p14:creationId xmlns:p14="http://schemas.microsoft.com/office/powerpoint/2010/main" val="24065691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2DAA9E-3107-29AF-FD5A-92FA957B7992}"/>
              </a:ext>
            </a:extLst>
          </p:cNvPr>
          <p:cNvSpPr>
            <a:spLocks noGrp="1"/>
          </p:cNvSpPr>
          <p:nvPr>
            <p:ph type="title"/>
          </p:nvPr>
        </p:nvSpPr>
        <p:spPr/>
        <p:txBody>
          <a:bodyPr/>
          <a:lstStyle/>
          <a:p>
            <a:r>
              <a:rPr lang="en-ZA" dirty="0"/>
              <a:t>Believers in Scripture and John Wesley’s Theology</a:t>
            </a:r>
          </a:p>
        </p:txBody>
      </p:sp>
      <p:sp>
        <p:nvSpPr>
          <p:cNvPr id="3" name="Content Placeholder 2">
            <a:extLst>
              <a:ext uri="{FF2B5EF4-FFF2-40B4-BE49-F238E27FC236}">
                <a16:creationId xmlns:a16="http://schemas.microsoft.com/office/drawing/2014/main" id="{2768E548-B77B-FC36-8EE2-DA31FB214D80}"/>
              </a:ext>
            </a:extLst>
          </p:cNvPr>
          <p:cNvSpPr>
            <a:spLocks noGrp="1"/>
          </p:cNvSpPr>
          <p:nvPr>
            <p:ph idx="1"/>
          </p:nvPr>
        </p:nvSpPr>
        <p:spPr/>
        <p:txBody>
          <a:bodyPr/>
          <a:lstStyle/>
          <a:p>
            <a:r>
              <a:rPr lang="en-ZA" sz="2800" dirty="0"/>
              <a:t>Q1:  What is John Wesley’s theology around the concept of the Priesthood of Believers? Can someone again take some notes please?</a:t>
            </a:r>
          </a:p>
          <a:p>
            <a:r>
              <a:rPr lang="en-ZA" sz="2800" dirty="0"/>
              <a:t>Q2: What is the difference between the Priesthood of Believers and making disciples?</a:t>
            </a:r>
          </a:p>
          <a:p>
            <a:endParaRPr lang="en-ZA" dirty="0"/>
          </a:p>
        </p:txBody>
      </p:sp>
    </p:spTree>
    <p:extLst>
      <p:ext uri="{BB962C8B-B14F-4D97-AF65-F5344CB8AC3E}">
        <p14:creationId xmlns:p14="http://schemas.microsoft.com/office/powerpoint/2010/main" val="10273000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F9E950-AB28-B377-BB87-F3575A7A0F22}"/>
              </a:ext>
            </a:extLst>
          </p:cNvPr>
          <p:cNvSpPr>
            <a:spLocks noGrp="1"/>
          </p:cNvSpPr>
          <p:nvPr>
            <p:ph type="title"/>
          </p:nvPr>
        </p:nvSpPr>
        <p:spPr/>
        <p:txBody>
          <a:bodyPr/>
          <a:lstStyle/>
          <a:p>
            <a:r>
              <a:rPr lang="en-ZA" dirty="0"/>
              <a:t>Believers in Scripture and John Wesley’s Theology</a:t>
            </a:r>
          </a:p>
        </p:txBody>
      </p:sp>
      <p:sp>
        <p:nvSpPr>
          <p:cNvPr id="3" name="Content Placeholder 2">
            <a:extLst>
              <a:ext uri="{FF2B5EF4-FFF2-40B4-BE49-F238E27FC236}">
                <a16:creationId xmlns:a16="http://schemas.microsoft.com/office/drawing/2014/main" id="{CE32B3BF-02C8-A9D5-6A41-059258ACAED5}"/>
              </a:ext>
            </a:extLst>
          </p:cNvPr>
          <p:cNvSpPr>
            <a:spLocks noGrp="1"/>
          </p:cNvSpPr>
          <p:nvPr>
            <p:ph idx="1"/>
          </p:nvPr>
        </p:nvSpPr>
        <p:spPr>
          <a:xfrm>
            <a:off x="581193" y="2100469"/>
            <a:ext cx="11029615" cy="4757531"/>
          </a:xfrm>
        </p:spPr>
        <p:txBody>
          <a:bodyPr/>
          <a:lstStyle/>
          <a:p>
            <a:r>
              <a:rPr lang="en-ZA" sz="2000" dirty="0"/>
              <a:t>In Scripture, believers are described as those who have put their faith in Jesus Christ and are being transformed by the power of the Holy Spirit (Roman 1:16-17; 2 Corinthians 3:18).</a:t>
            </a:r>
          </a:p>
          <a:p>
            <a:r>
              <a:rPr lang="en-ZA" sz="2000" dirty="0"/>
              <a:t>Wesley emphasized the importance of believers living out their faith in practical ways, both personally and corporally.  Knowing that if one part of the body suffers, the whole body suffers and if one part is honoured, all the parts are glad (1 Corinthians 12:26).</a:t>
            </a:r>
          </a:p>
          <a:p>
            <a:r>
              <a:rPr lang="en-ZA" sz="2000" dirty="0"/>
              <a:t>John Wesley’s theology was always Scripturally supported and as such he emphasised the importance of:</a:t>
            </a:r>
          </a:p>
          <a:p>
            <a:pPr lvl="1"/>
            <a:r>
              <a:rPr lang="en-ZA" sz="1800" dirty="0"/>
              <a:t>Personal Holiness: Believers should strive for moral purity and spiritual growth</a:t>
            </a:r>
          </a:p>
          <a:p>
            <a:pPr lvl="1"/>
            <a:r>
              <a:rPr lang="en-ZA" sz="1800" dirty="0"/>
              <a:t>Social Justice: Believers should work towards creating a more just and equitable society</a:t>
            </a:r>
          </a:p>
          <a:p>
            <a:pPr lvl="1"/>
            <a:r>
              <a:rPr lang="en-ZA" sz="1800" dirty="0"/>
              <a:t>Evangelism: Believers should share the Gospel with others, inviting them to experience the transformative power of Christ</a:t>
            </a:r>
          </a:p>
          <a:p>
            <a:endParaRPr lang="en-ZA" dirty="0"/>
          </a:p>
        </p:txBody>
      </p:sp>
    </p:spTree>
    <p:extLst>
      <p:ext uri="{BB962C8B-B14F-4D97-AF65-F5344CB8AC3E}">
        <p14:creationId xmlns:p14="http://schemas.microsoft.com/office/powerpoint/2010/main" val="17657531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E09DF8-9099-B7AF-731E-1CD509038BD9}"/>
              </a:ext>
            </a:extLst>
          </p:cNvPr>
          <p:cNvSpPr>
            <a:spLocks noGrp="1"/>
          </p:cNvSpPr>
          <p:nvPr>
            <p:ph type="title"/>
          </p:nvPr>
        </p:nvSpPr>
        <p:spPr/>
        <p:txBody>
          <a:bodyPr/>
          <a:lstStyle/>
          <a:p>
            <a:r>
              <a:rPr lang="en-ZA" dirty="0"/>
              <a:t>Wesley’s link between Priesthood and making Disciples</a:t>
            </a:r>
          </a:p>
        </p:txBody>
      </p:sp>
      <p:sp>
        <p:nvSpPr>
          <p:cNvPr id="3" name="Content Placeholder 2">
            <a:extLst>
              <a:ext uri="{FF2B5EF4-FFF2-40B4-BE49-F238E27FC236}">
                <a16:creationId xmlns:a16="http://schemas.microsoft.com/office/drawing/2014/main" id="{E9FFEFD9-0124-7C3A-9146-B7341FC0FD35}"/>
              </a:ext>
            </a:extLst>
          </p:cNvPr>
          <p:cNvSpPr>
            <a:spLocks noGrp="1"/>
          </p:cNvSpPr>
          <p:nvPr>
            <p:ph idx="1"/>
          </p:nvPr>
        </p:nvSpPr>
        <p:spPr>
          <a:xfrm>
            <a:off x="581192" y="2014330"/>
            <a:ext cx="11029615" cy="4843670"/>
          </a:xfrm>
        </p:spPr>
        <p:txBody>
          <a:bodyPr>
            <a:normAutofit lnSpcReduction="10000"/>
          </a:bodyPr>
          <a:lstStyle/>
          <a:p>
            <a:r>
              <a:rPr lang="en-ZA" dirty="0"/>
              <a:t>Wesley believed that EVERY Christian is a priest, called to minister and serve others, rooted in 1 Peter 2:9</a:t>
            </a:r>
          </a:p>
          <a:p>
            <a:r>
              <a:rPr lang="en-ZA" dirty="0"/>
              <a:t>His emphasis on the Priesthood of all believers, meant that EVERY Christian is a minister</a:t>
            </a:r>
          </a:p>
          <a:p>
            <a:r>
              <a:rPr lang="en-ZA" dirty="0"/>
              <a:t>This understanding democratized ministry, recognizing the ALL believers have a role to play in advancing the Kingdom of God.</a:t>
            </a:r>
          </a:p>
          <a:p>
            <a:r>
              <a:rPr lang="en-ZA" dirty="0"/>
              <a:t>In this context, then, making disciples was not just about evangelism or conversion, but about empowering believes to live out their faith in practical ways.</a:t>
            </a:r>
          </a:p>
          <a:p>
            <a:r>
              <a:rPr lang="en-ZA" dirty="0"/>
              <a:t>For him, the Priesthood and discipleship were intertwined, all leading to cement the individual’s faith and practices but in the process expand the Kingdom through their gifts and talents, serving others in various ways.</a:t>
            </a:r>
          </a:p>
          <a:p>
            <a:r>
              <a:rPr lang="en-ZA" dirty="0"/>
              <a:t>This approach meant the emphasis was for each believer to be</a:t>
            </a:r>
          </a:p>
          <a:p>
            <a:pPr lvl="1"/>
            <a:r>
              <a:rPr lang="en-ZA" dirty="0"/>
              <a:t>Faithful in spiritual practices</a:t>
            </a:r>
          </a:p>
          <a:p>
            <a:pPr lvl="1"/>
            <a:r>
              <a:rPr lang="en-ZA" dirty="0"/>
              <a:t>Accountable to other believers</a:t>
            </a:r>
          </a:p>
          <a:p>
            <a:pPr lvl="1"/>
            <a:r>
              <a:rPr lang="en-ZA" dirty="0"/>
              <a:t>That leadership development was important to all believers</a:t>
            </a:r>
          </a:p>
          <a:p>
            <a:r>
              <a:rPr lang="en-ZA" dirty="0"/>
              <a:t>All of his theology and practices were designed to help believers grow (together) in their faith and become more effective ministers.</a:t>
            </a:r>
          </a:p>
        </p:txBody>
      </p:sp>
    </p:spTree>
    <p:extLst>
      <p:ext uri="{BB962C8B-B14F-4D97-AF65-F5344CB8AC3E}">
        <p14:creationId xmlns:p14="http://schemas.microsoft.com/office/powerpoint/2010/main" val="25893191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719719-C74A-B1E5-4C59-9621E350A10C}"/>
              </a:ext>
            </a:extLst>
          </p:cNvPr>
          <p:cNvSpPr>
            <a:spLocks noGrp="1"/>
          </p:cNvSpPr>
          <p:nvPr>
            <p:ph type="title"/>
          </p:nvPr>
        </p:nvSpPr>
        <p:spPr/>
        <p:txBody>
          <a:bodyPr/>
          <a:lstStyle/>
          <a:p>
            <a:r>
              <a:rPr lang="en-ZA" dirty="0"/>
              <a:t>Mutual Accountability and Support</a:t>
            </a:r>
          </a:p>
        </p:txBody>
      </p:sp>
      <p:sp>
        <p:nvSpPr>
          <p:cNvPr id="3" name="Content Placeholder 2">
            <a:extLst>
              <a:ext uri="{FF2B5EF4-FFF2-40B4-BE49-F238E27FC236}">
                <a16:creationId xmlns:a16="http://schemas.microsoft.com/office/drawing/2014/main" id="{CF197B0D-3753-79C1-D919-18EA2EF29751}"/>
              </a:ext>
            </a:extLst>
          </p:cNvPr>
          <p:cNvSpPr>
            <a:spLocks noGrp="1"/>
          </p:cNvSpPr>
          <p:nvPr>
            <p:ph idx="1"/>
          </p:nvPr>
        </p:nvSpPr>
        <p:spPr>
          <a:xfrm>
            <a:off x="581192" y="2340864"/>
            <a:ext cx="11029615" cy="4086440"/>
          </a:xfrm>
        </p:spPr>
        <p:txBody>
          <a:bodyPr>
            <a:normAutofit lnSpcReduction="10000"/>
          </a:bodyPr>
          <a:lstStyle/>
          <a:p>
            <a:r>
              <a:rPr lang="en-ZA" dirty="0"/>
              <a:t>With Wesley’s understanding of the Priesthood and the path of the disciple, it becomes clear that their must be an emphasis on the importance of mutual (not top down, or bottom up) accountability and support.</a:t>
            </a:r>
          </a:p>
          <a:p>
            <a:r>
              <a:rPr lang="en-ZA" dirty="0"/>
              <a:t>Believers were encourage to meet in small groups, such as</a:t>
            </a:r>
          </a:p>
          <a:p>
            <a:pPr lvl="1"/>
            <a:r>
              <a:rPr lang="en-ZA" dirty="0"/>
              <a:t>Class Meetings</a:t>
            </a:r>
          </a:p>
          <a:p>
            <a:pPr lvl="1"/>
            <a:r>
              <a:rPr lang="en-ZA" dirty="0"/>
              <a:t>Bands</a:t>
            </a:r>
          </a:p>
          <a:p>
            <a:r>
              <a:rPr lang="en-ZA" dirty="0"/>
              <a:t>To share their experiences</a:t>
            </a:r>
          </a:p>
          <a:p>
            <a:r>
              <a:rPr lang="en-ZA" dirty="0"/>
              <a:t>Correct each other in their behaviour</a:t>
            </a:r>
          </a:p>
          <a:p>
            <a:r>
              <a:rPr lang="en-ZA" dirty="0"/>
              <a:t>Expand their own knowledge</a:t>
            </a:r>
          </a:p>
          <a:p>
            <a:r>
              <a:rPr lang="en-ZA" dirty="0"/>
              <a:t>Assist in their respective ministries</a:t>
            </a:r>
          </a:p>
          <a:p>
            <a:r>
              <a:rPr lang="en-ZA" dirty="0"/>
              <a:t>Receive guidance</a:t>
            </a:r>
          </a:p>
          <a:p>
            <a:r>
              <a:rPr lang="en-ZA" dirty="0"/>
              <a:t>In this way, they held each other accountable to ensure, the Gospel is not tainted</a:t>
            </a:r>
          </a:p>
        </p:txBody>
      </p:sp>
    </p:spTree>
    <p:extLst>
      <p:ext uri="{BB962C8B-B14F-4D97-AF65-F5344CB8AC3E}">
        <p14:creationId xmlns:p14="http://schemas.microsoft.com/office/powerpoint/2010/main" val="40130517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585762-83AD-1682-3E62-7D1FA292BD81}"/>
              </a:ext>
            </a:extLst>
          </p:cNvPr>
          <p:cNvSpPr>
            <a:spLocks noGrp="1"/>
          </p:cNvSpPr>
          <p:nvPr>
            <p:ph type="title"/>
          </p:nvPr>
        </p:nvSpPr>
        <p:spPr/>
        <p:txBody>
          <a:bodyPr/>
          <a:lstStyle/>
          <a:p>
            <a:r>
              <a:rPr lang="en-ZA" dirty="0"/>
              <a:t>Equipping for Ministry	</a:t>
            </a:r>
          </a:p>
        </p:txBody>
      </p:sp>
      <p:sp>
        <p:nvSpPr>
          <p:cNvPr id="3" name="Content Placeholder 2">
            <a:extLst>
              <a:ext uri="{FF2B5EF4-FFF2-40B4-BE49-F238E27FC236}">
                <a16:creationId xmlns:a16="http://schemas.microsoft.com/office/drawing/2014/main" id="{BABF5130-89D4-A1B1-CB34-76D96947F339}"/>
              </a:ext>
            </a:extLst>
          </p:cNvPr>
          <p:cNvSpPr>
            <a:spLocks noGrp="1"/>
          </p:cNvSpPr>
          <p:nvPr>
            <p:ph idx="1"/>
          </p:nvPr>
        </p:nvSpPr>
        <p:spPr>
          <a:xfrm>
            <a:off x="581192" y="1791796"/>
            <a:ext cx="11029615" cy="5066204"/>
          </a:xfrm>
        </p:spPr>
        <p:txBody>
          <a:bodyPr>
            <a:normAutofit lnSpcReduction="10000"/>
          </a:bodyPr>
          <a:lstStyle/>
          <a:p>
            <a:r>
              <a:rPr lang="en-ZA" dirty="0"/>
              <a:t>Wesley’s emphasis on the Priesthood of Believers, meant that every Christian was equipped for ministry. Equipped with the:</a:t>
            </a:r>
          </a:p>
          <a:p>
            <a:pPr lvl="1"/>
            <a:r>
              <a:rPr lang="en-ZA" dirty="0"/>
              <a:t>Support of other believers</a:t>
            </a:r>
          </a:p>
          <a:p>
            <a:pPr lvl="1"/>
            <a:r>
              <a:rPr lang="en-ZA" dirty="0"/>
              <a:t>Skills </a:t>
            </a:r>
          </a:p>
          <a:p>
            <a:pPr lvl="1"/>
            <a:r>
              <a:rPr lang="en-ZA" dirty="0"/>
              <a:t>Knowledge</a:t>
            </a:r>
          </a:p>
          <a:p>
            <a:pPr lvl="1"/>
            <a:r>
              <a:rPr lang="en-ZA" dirty="0"/>
              <a:t>Spiritual gifts</a:t>
            </a:r>
          </a:p>
          <a:p>
            <a:pPr lvl="1"/>
            <a:r>
              <a:rPr lang="en-ZA" dirty="0"/>
              <a:t>Area of influence</a:t>
            </a:r>
          </a:p>
          <a:p>
            <a:r>
              <a:rPr lang="en-ZA" dirty="0"/>
              <a:t>To minister effectively, whether in their local community or the wider world</a:t>
            </a:r>
          </a:p>
          <a:p>
            <a:r>
              <a:rPr lang="en-ZA" dirty="0"/>
              <a:t>Wesley’s approach was to empower and equip every believer, to form disciples that are Priests to minister and serve others.</a:t>
            </a:r>
          </a:p>
          <a:p>
            <a:r>
              <a:rPr lang="en-ZA" dirty="0"/>
              <a:t>Discipleship is the core of the Priesthood of Believers.  </a:t>
            </a:r>
          </a:p>
          <a:p>
            <a:r>
              <a:rPr lang="en-ZA" dirty="0"/>
              <a:t>It is a process of transformation (sanctification)</a:t>
            </a:r>
          </a:p>
          <a:p>
            <a:r>
              <a:rPr lang="en-ZA" dirty="0"/>
              <a:t>A Crucial aspect of Christian growth and maturity)</a:t>
            </a:r>
          </a:p>
          <a:p>
            <a:r>
              <a:rPr lang="en-ZA" dirty="0"/>
              <a:t>Where individuals would become more like Jesus Christ, and live their faith out as priests in a practical, alternative way that honoured and obeyed God.</a:t>
            </a:r>
          </a:p>
        </p:txBody>
      </p:sp>
    </p:spTree>
    <p:extLst>
      <p:ext uri="{BB962C8B-B14F-4D97-AF65-F5344CB8AC3E}">
        <p14:creationId xmlns:p14="http://schemas.microsoft.com/office/powerpoint/2010/main" val="41881814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9" end="9"/>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
                                            <p:txEl>
                                              <p:pRg st="10" end="10"/>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37E0C1-7FDE-AAE5-D769-1359AB8B15A4}"/>
              </a:ext>
            </a:extLst>
          </p:cNvPr>
          <p:cNvSpPr>
            <a:spLocks noGrp="1"/>
          </p:cNvSpPr>
          <p:nvPr>
            <p:ph type="title"/>
          </p:nvPr>
        </p:nvSpPr>
        <p:spPr/>
        <p:txBody>
          <a:bodyPr>
            <a:normAutofit fontScale="90000"/>
          </a:bodyPr>
          <a:lstStyle/>
          <a:p>
            <a:r>
              <a:rPr lang="en-ZA" dirty="0"/>
              <a:t/>
            </a:r>
            <a:br>
              <a:rPr lang="en-ZA" dirty="0"/>
            </a:br>
            <a:r>
              <a:rPr lang="en-ZA" dirty="0"/>
              <a:t>conference Theme:  Awakening Prophetic Urgency and Agency</a:t>
            </a:r>
          </a:p>
        </p:txBody>
      </p:sp>
      <p:sp>
        <p:nvSpPr>
          <p:cNvPr id="3" name="Content Placeholder 2">
            <a:extLst>
              <a:ext uri="{FF2B5EF4-FFF2-40B4-BE49-F238E27FC236}">
                <a16:creationId xmlns:a16="http://schemas.microsoft.com/office/drawing/2014/main" id="{00CF845C-9E9D-D5B6-9D2E-97B3C2D97A3E}"/>
              </a:ext>
            </a:extLst>
          </p:cNvPr>
          <p:cNvSpPr>
            <a:spLocks noGrp="1"/>
          </p:cNvSpPr>
          <p:nvPr>
            <p:ph idx="1"/>
          </p:nvPr>
        </p:nvSpPr>
        <p:spPr/>
        <p:txBody>
          <a:bodyPr>
            <a:normAutofit/>
          </a:bodyPr>
          <a:lstStyle/>
          <a:p>
            <a:r>
              <a:rPr lang="en-ZA" sz="1800" dirty="0"/>
              <a:t>Have you ever delved into the profoundness of this theme?</a:t>
            </a:r>
          </a:p>
          <a:p>
            <a:r>
              <a:rPr lang="en-ZA" sz="1800" dirty="0"/>
              <a:t>Have you noticed that the Presiding Bishop has a clear focus for her term?</a:t>
            </a:r>
          </a:p>
          <a:p>
            <a:r>
              <a:rPr lang="en-ZA" sz="1800" dirty="0"/>
              <a:t>Have you realised that the sub-themes, build on each other?</a:t>
            </a:r>
          </a:p>
          <a:p>
            <a:r>
              <a:rPr lang="en-ZA" sz="1800" dirty="0"/>
              <a:t>If not, why not?</a:t>
            </a:r>
          </a:p>
          <a:p>
            <a:r>
              <a:rPr lang="en-ZA" sz="1800" dirty="0"/>
              <a:t>The PB is the leader of this church.  She is God-appointed and God-anointed for such a time as this.</a:t>
            </a:r>
          </a:p>
          <a:p>
            <a:r>
              <a:rPr lang="en-ZA" sz="1800" dirty="0"/>
              <a:t>While we might not always agree with her, we do however, have to obey and follow her leading in our own leadership</a:t>
            </a:r>
          </a:p>
        </p:txBody>
      </p:sp>
    </p:spTree>
    <p:extLst>
      <p:ext uri="{BB962C8B-B14F-4D97-AF65-F5344CB8AC3E}">
        <p14:creationId xmlns:p14="http://schemas.microsoft.com/office/powerpoint/2010/main" val="5450980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562972-3449-42D1-8185-B4BEFD52AB44}"/>
              </a:ext>
            </a:extLst>
          </p:cNvPr>
          <p:cNvSpPr>
            <a:spLocks noGrp="1"/>
          </p:cNvSpPr>
          <p:nvPr>
            <p:ph type="title"/>
          </p:nvPr>
        </p:nvSpPr>
        <p:spPr/>
        <p:txBody>
          <a:bodyPr/>
          <a:lstStyle/>
          <a:p>
            <a:r>
              <a:rPr lang="en-US" dirty="0"/>
              <a:t>Awakening Prophetic Urgency and Agency</a:t>
            </a:r>
          </a:p>
        </p:txBody>
      </p:sp>
      <p:graphicFrame>
        <p:nvGraphicFramePr>
          <p:cNvPr id="4" name="Content Placeholder 2" descr="timeline">
            <a:extLst>
              <a:ext uri="{FF2B5EF4-FFF2-40B4-BE49-F238E27FC236}">
                <a16:creationId xmlns:a16="http://schemas.microsoft.com/office/drawing/2014/main" id="{FF3F0D82-0AA6-45C3-8367-955CBFA02ED6}"/>
              </a:ext>
            </a:extLst>
          </p:cNvPr>
          <p:cNvGraphicFramePr>
            <a:graphicFrameLocks noGrp="1"/>
          </p:cNvGraphicFramePr>
          <p:nvPr>
            <p:ph idx="1"/>
            <p:extLst>
              <p:ext uri="{D42A27DB-BD31-4B8C-83A1-F6EECF244321}">
                <p14:modId xmlns:p14="http://schemas.microsoft.com/office/powerpoint/2010/main" val="152223300"/>
              </p:ext>
            </p:extLst>
          </p:nvPr>
        </p:nvGraphicFramePr>
        <p:xfrm>
          <a:off x="581025" y="2341563"/>
          <a:ext cx="11029950" cy="363378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637846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F5EDB6-B82D-C578-7D18-CB672214CC0D}"/>
              </a:ext>
            </a:extLst>
          </p:cNvPr>
          <p:cNvSpPr>
            <a:spLocks noGrp="1"/>
          </p:cNvSpPr>
          <p:nvPr>
            <p:ph type="title"/>
          </p:nvPr>
        </p:nvSpPr>
        <p:spPr/>
        <p:txBody>
          <a:bodyPr/>
          <a:lstStyle/>
          <a:p>
            <a:r>
              <a:rPr lang="en-ZA" dirty="0"/>
              <a:t>Unpacking Prophetic Urgency and Agency…</a:t>
            </a:r>
          </a:p>
        </p:txBody>
      </p:sp>
      <p:sp>
        <p:nvSpPr>
          <p:cNvPr id="3" name="Content Placeholder 2">
            <a:extLst>
              <a:ext uri="{FF2B5EF4-FFF2-40B4-BE49-F238E27FC236}">
                <a16:creationId xmlns:a16="http://schemas.microsoft.com/office/drawing/2014/main" id="{3E726576-6CA7-EC8F-C868-7B491E53BD04}"/>
              </a:ext>
            </a:extLst>
          </p:cNvPr>
          <p:cNvSpPr>
            <a:spLocks noGrp="1"/>
          </p:cNvSpPr>
          <p:nvPr>
            <p:ph idx="1"/>
          </p:nvPr>
        </p:nvSpPr>
        <p:spPr>
          <a:xfrm>
            <a:off x="581192" y="1890876"/>
            <a:ext cx="11029615" cy="4967124"/>
          </a:xfrm>
        </p:spPr>
        <p:txBody>
          <a:bodyPr>
            <a:normAutofit/>
          </a:bodyPr>
          <a:lstStyle/>
          <a:p>
            <a:r>
              <a:rPr lang="en-ZA" sz="1800" dirty="0"/>
              <a:t>The conference address explores the concept of “Awakening Prophetic Urgency and Agency” within the context of Wesley’s theology</a:t>
            </a:r>
          </a:p>
          <a:p>
            <a:r>
              <a:rPr lang="en-ZA" sz="1800" dirty="0"/>
              <a:t>Prophetic Urgency refers to the sense of urgency and responsibility to:</a:t>
            </a:r>
          </a:p>
          <a:p>
            <a:pPr lvl="1"/>
            <a:r>
              <a:rPr lang="en-ZA" dirty="0"/>
              <a:t>speak truth to power</a:t>
            </a:r>
          </a:p>
          <a:p>
            <a:pPr lvl="1"/>
            <a:r>
              <a:rPr lang="en-ZA" dirty="0"/>
              <a:t>Advocate for justice</a:t>
            </a:r>
          </a:p>
          <a:p>
            <a:pPr lvl="1"/>
            <a:r>
              <a:rPr lang="en-ZA" dirty="0"/>
              <a:t>Promote transformation</a:t>
            </a:r>
          </a:p>
          <a:p>
            <a:r>
              <a:rPr lang="en-ZA" sz="1800" dirty="0"/>
              <a:t>Prophetic Agency, is the ability and authority of believers to act as:</a:t>
            </a:r>
          </a:p>
          <a:p>
            <a:pPr lvl="1"/>
            <a:r>
              <a:rPr lang="en-ZA" dirty="0"/>
              <a:t>Agents of change</a:t>
            </a:r>
          </a:p>
          <a:p>
            <a:pPr lvl="1"/>
            <a:r>
              <a:rPr lang="en-ZA" dirty="0"/>
              <a:t>Exercising their gifts and talents</a:t>
            </a:r>
          </a:p>
          <a:p>
            <a:pPr lvl="1"/>
            <a:r>
              <a:rPr lang="en-ZA" dirty="0"/>
              <a:t>To serve and transform their community</a:t>
            </a:r>
          </a:p>
          <a:p>
            <a:pPr lvl="1"/>
            <a:endParaRPr lang="en-ZA" dirty="0"/>
          </a:p>
          <a:p>
            <a:r>
              <a:rPr lang="en-ZA" sz="1800" dirty="0"/>
              <a:t>Now in light of that understanding, what then did you do last year to Revive the Church of Christ?</a:t>
            </a:r>
          </a:p>
          <a:p>
            <a:r>
              <a:rPr lang="en-ZA" sz="1800" dirty="0"/>
              <a:t>Without that crucial building block, we will not be able to become an alternative community</a:t>
            </a:r>
          </a:p>
        </p:txBody>
      </p:sp>
    </p:spTree>
    <p:extLst>
      <p:ext uri="{BB962C8B-B14F-4D97-AF65-F5344CB8AC3E}">
        <p14:creationId xmlns:p14="http://schemas.microsoft.com/office/powerpoint/2010/main" val="33673076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10" end="10"/>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4D8AF9-550E-DFC5-22B9-8E2C0D1ADA93}"/>
              </a:ext>
            </a:extLst>
          </p:cNvPr>
          <p:cNvSpPr>
            <a:spLocks noGrp="1"/>
          </p:cNvSpPr>
          <p:nvPr>
            <p:ph type="title"/>
          </p:nvPr>
        </p:nvSpPr>
        <p:spPr/>
        <p:txBody>
          <a:bodyPr/>
          <a:lstStyle/>
          <a:p>
            <a:r>
              <a:rPr lang="en-ZA" dirty="0"/>
              <a:t>Prophetic Urgency and Agency…</a:t>
            </a:r>
          </a:p>
        </p:txBody>
      </p:sp>
      <p:sp>
        <p:nvSpPr>
          <p:cNvPr id="3" name="Content Placeholder 2">
            <a:extLst>
              <a:ext uri="{FF2B5EF4-FFF2-40B4-BE49-F238E27FC236}">
                <a16:creationId xmlns:a16="http://schemas.microsoft.com/office/drawing/2014/main" id="{4C731A8F-398D-A58F-58C3-304C3F05076B}"/>
              </a:ext>
            </a:extLst>
          </p:cNvPr>
          <p:cNvSpPr>
            <a:spLocks noGrp="1"/>
          </p:cNvSpPr>
          <p:nvPr>
            <p:ph idx="1"/>
          </p:nvPr>
        </p:nvSpPr>
        <p:spPr/>
        <p:txBody>
          <a:bodyPr>
            <a:normAutofit fontScale="92500" lnSpcReduction="10000"/>
          </a:bodyPr>
          <a:lstStyle/>
          <a:p>
            <a:r>
              <a:rPr lang="en-ZA" sz="2000" dirty="0"/>
              <a:t>Refer to the sense of: </a:t>
            </a:r>
          </a:p>
          <a:p>
            <a:r>
              <a:rPr lang="en-ZA" sz="2000" dirty="0"/>
              <a:t>moral imperatives</a:t>
            </a:r>
          </a:p>
          <a:p>
            <a:r>
              <a:rPr lang="en-ZA" sz="2000" dirty="0"/>
              <a:t>Practical application</a:t>
            </a:r>
          </a:p>
          <a:p>
            <a:r>
              <a:rPr lang="en-ZA" sz="2000" dirty="0"/>
              <a:t>And capacity to:	</a:t>
            </a:r>
          </a:p>
          <a:p>
            <a:pPr lvl="1"/>
            <a:r>
              <a:rPr lang="en-ZA" sz="1800" dirty="0"/>
              <a:t>Act decisively in creating firstly a revival in the Church</a:t>
            </a:r>
          </a:p>
          <a:p>
            <a:pPr lvl="1"/>
            <a:r>
              <a:rPr lang="en-ZA" sz="1800" dirty="0"/>
              <a:t>And then acting intentionally to create an alternative community.</a:t>
            </a:r>
          </a:p>
          <a:p>
            <a:pPr lvl="1"/>
            <a:endParaRPr lang="en-ZA" sz="1800" dirty="0"/>
          </a:p>
          <a:p>
            <a:r>
              <a:rPr lang="en-ZA" sz="2000" dirty="0"/>
              <a:t>A dead Church cannot be an alternative community </a:t>
            </a:r>
          </a:p>
          <a:p>
            <a:r>
              <a:rPr lang="en-ZA" sz="2000" dirty="0"/>
              <a:t>First Revival…then alternative community.  The building blocks of our Presiding Bishop’s Vision</a:t>
            </a:r>
          </a:p>
        </p:txBody>
      </p:sp>
    </p:spTree>
    <p:extLst>
      <p:ext uri="{BB962C8B-B14F-4D97-AF65-F5344CB8AC3E}">
        <p14:creationId xmlns:p14="http://schemas.microsoft.com/office/powerpoint/2010/main" val="25162531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7" end="7"/>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504BED40-EAF7-4E55-AFF7-2CD840EBD3A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FDF1D40-848F-8606-FBDE-518D82489B19}"/>
              </a:ext>
            </a:extLst>
          </p:cNvPr>
          <p:cNvSpPr>
            <a:spLocks noGrp="1"/>
          </p:cNvSpPr>
          <p:nvPr>
            <p:ph type="title"/>
          </p:nvPr>
        </p:nvSpPr>
        <p:spPr>
          <a:xfrm>
            <a:off x="581193" y="702156"/>
            <a:ext cx="6309003" cy="1013800"/>
          </a:xfrm>
        </p:spPr>
        <p:txBody>
          <a:bodyPr>
            <a:normAutofit/>
          </a:bodyPr>
          <a:lstStyle/>
          <a:p>
            <a:r>
              <a:rPr lang="en-ZA">
                <a:solidFill>
                  <a:schemeClr val="tx2"/>
                </a:solidFill>
              </a:rPr>
              <a:t>Understanding what is expected</a:t>
            </a:r>
          </a:p>
        </p:txBody>
      </p:sp>
      <p:sp>
        <p:nvSpPr>
          <p:cNvPr id="11" name="Rectangle 10">
            <a:extLst>
              <a:ext uri="{FF2B5EF4-FFF2-40B4-BE49-F238E27FC236}">
                <a16:creationId xmlns:a16="http://schemas.microsoft.com/office/drawing/2014/main" id="{F367CCF1-BB1E-41CF-8499-94A870C33EF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7200"/>
            <a:ext cx="66751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3" name="Content Placeholder 2">
            <a:extLst>
              <a:ext uri="{FF2B5EF4-FFF2-40B4-BE49-F238E27FC236}">
                <a16:creationId xmlns:a16="http://schemas.microsoft.com/office/drawing/2014/main" id="{7FBA6339-117F-6073-6DFF-392B1703CB15}"/>
              </a:ext>
            </a:extLst>
          </p:cNvPr>
          <p:cNvSpPr>
            <a:spLocks noGrp="1"/>
          </p:cNvSpPr>
          <p:nvPr>
            <p:ph idx="1"/>
          </p:nvPr>
        </p:nvSpPr>
        <p:spPr>
          <a:xfrm>
            <a:off x="581194" y="1896533"/>
            <a:ext cx="6309003" cy="3962266"/>
          </a:xfrm>
        </p:spPr>
        <p:txBody>
          <a:bodyPr>
            <a:normAutofit/>
          </a:bodyPr>
          <a:lstStyle/>
          <a:p>
            <a:pPr>
              <a:lnSpc>
                <a:spcPct val="100000"/>
              </a:lnSpc>
            </a:pPr>
            <a:r>
              <a:rPr lang="en-ZA" sz="1200" dirty="0">
                <a:solidFill>
                  <a:schemeClr val="tx2"/>
                </a:solidFill>
              </a:rPr>
              <a:t>I would like us to try and understand the different elements and concepts at play in this Project.</a:t>
            </a:r>
          </a:p>
          <a:p>
            <a:pPr>
              <a:lnSpc>
                <a:spcPct val="100000"/>
              </a:lnSpc>
            </a:pPr>
            <a:r>
              <a:rPr lang="en-ZA" sz="1200" dirty="0">
                <a:solidFill>
                  <a:schemeClr val="tx2"/>
                </a:solidFill>
              </a:rPr>
              <a:t>There are many elements that needs to be covered and some of the concepts are not easy to understand</a:t>
            </a:r>
          </a:p>
          <a:p>
            <a:pPr>
              <a:lnSpc>
                <a:spcPct val="100000"/>
              </a:lnSpc>
            </a:pPr>
            <a:r>
              <a:rPr lang="en-ZA" sz="1200" dirty="0">
                <a:solidFill>
                  <a:schemeClr val="tx2"/>
                </a:solidFill>
              </a:rPr>
              <a:t>For that Reason, I thought we should start this session by understanding WHAT is expected from us as we work through the Project, but also clarify our own theological understanding of some of the terminology to use.</a:t>
            </a:r>
          </a:p>
          <a:p>
            <a:pPr>
              <a:lnSpc>
                <a:spcPct val="100000"/>
              </a:lnSpc>
            </a:pPr>
            <a:r>
              <a:rPr lang="en-ZA" sz="1200" dirty="0">
                <a:solidFill>
                  <a:schemeClr val="tx2"/>
                </a:solidFill>
              </a:rPr>
              <a:t>What is wonderful about this Project is that the Church creates room for both laity and clergy to exercise their gifts and calling</a:t>
            </a:r>
          </a:p>
          <a:p>
            <a:pPr>
              <a:lnSpc>
                <a:spcPct val="100000"/>
              </a:lnSpc>
            </a:pPr>
            <a:r>
              <a:rPr lang="en-ZA" sz="1200" dirty="0">
                <a:solidFill>
                  <a:schemeClr val="tx2"/>
                </a:solidFill>
              </a:rPr>
              <a:t>However, our theological understanding will influence the way that we go about assisting each other as clergy and laity to truly become a Priesthood of ALL believers.</a:t>
            </a:r>
          </a:p>
          <a:p>
            <a:pPr>
              <a:lnSpc>
                <a:spcPct val="100000"/>
              </a:lnSpc>
            </a:pPr>
            <a:r>
              <a:rPr lang="en-ZA" sz="1200" dirty="0">
                <a:solidFill>
                  <a:schemeClr val="tx2"/>
                </a:solidFill>
              </a:rPr>
              <a:t>There is a danger that we as clergy might feel like we have to carry the load, however, as the Presiding Bishop said, we are to “Become an Alternative Community”, and sorry to say that, but it is not easy to change the mindset of people, not our own nor those of others.  Therefore, we have our work cut out for us, in this Project as we start a process that will for many be uncomfortable and can cause some conflict in the process.</a:t>
            </a:r>
          </a:p>
        </p:txBody>
      </p:sp>
      <p:pic>
        <p:nvPicPr>
          <p:cNvPr id="5" name="Picture 4" descr="A person reaching for a paper on a table full of paper and sticky notes">
            <a:extLst>
              <a:ext uri="{FF2B5EF4-FFF2-40B4-BE49-F238E27FC236}">
                <a16:creationId xmlns:a16="http://schemas.microsoft.com/office/drawing/2014/main" id="{BE3E2595-FF46-25FC-8D9A-C526BA807F91}"/>
              </a:ext>
            </a:extLst>
          </p:cNvPr>
          <p:cNvPicPr>
            <a:picLocks noChangeAspect="1"/>
          </p:cNvPicPr>
          <p:nvPr/>
        </p:nvPicPr>
        <p:blipFill>
          <a:blip r:embed="rId2"/>
          <a:srcRect l="26773" r="27766" b="-1"/>
          <a:stretch/>
        </p:blipFill>
        <p:spPr>
          <a:xfrm>
            <a:off x="7521283" y="10"/>
            <a:ext cx="4670717" cy="6857990"/>
          </a:xfrm>
          <a:prstGeom prst="rect">
            <a:avLst/>
          </a:prstGeom>
        </p:spPr>
      </p:pic>
    </p:spTree>
    <p:extLst>
      <p:ext uri="{BB962C8B-B14F-4D97-AF65-F5344CB8AC3E}">
        <p14:creationId xmlns:p14="http://schemas.microsoft.com/office/powerpoint/2010/main" val="32306187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A1F7BC-41D0-69A4-6DE3-EBE58E8ECF88}"/>
              </a:ext>
            </a:extLst>
          </p:cNvPr>
          <p:cNvSpPr>
            <a:spLocks noGrp="1"/>
          </p:cNvSpPr>
          <p:nvPr>
            <p:ph type="title"/>
          </p:nvPr>
        </p:nvSpPr>
        <p:spPr/>
        <p:txBody>
          <a:bodyPr/>
          <a:lstStyle/>
          <a:p>
            <a:r>
              <a:rPr lang="en-ZA" dirty="0"/>
              <a:t>Prophetic Urgency</a:t>
            </a:r>
          </a:p>
        </p:txBody>
      </p:sp>
      <p:sp>
        <p:nvSpPr>
          <p:cNvPr id="3" name="Content Placeholder 2">
            <a:extLst>
              <a:ext uri="{FF2B5EF4-FFF2-40B4-BE49-F238E27FC236}">
                <a16:creationId xmlns:a16="http://schemas.microsoft.com/office/drawing/2014/main" id="{9A0F565D-B0E8-CD92-7B99-3899F9996EA3}"/>
              </a:ext>
            </a:extLst>
          </p:cNvPr>
          <p:cNvSpPr>
            <a:spLocks noGrp="1"/>
          </p:cNvSpPr>
          <p:nvPr>
            <p:ph idx="1"/>
          </p:nvPr>
        </p:nvSpPr>
        <p:spPr/>
        <p:txBody>
          <a:bodyPr/>
          <a:lstStyle/>
          <a:p>
            <a:r>
              <a:rPr lang="en-ZA" sz="2000" dirty="0"/>
              <a:t>A sense of moral imperative (a sense of life and death). Recognizing the need for moral change and feeling compelled to act and show people the way of God</a:t>
            </a:r>
          </a:p>
          <a:p>
            <a:r>
              <a:rPr lang="en-ZA" sz="2000" dirty="0"/>
              <a:t>Critical awareness: understanding the injustices, inequities, and the flaws in our existing systems.</a:t>
            </a:r>
          </a:p>
          <a:p>
            <a:r>
              <a:rPr lang="en-ZA" sz="2000" dirty="0"/>
              <a:t>Vision for a better, morally sound, and equal future:  Imagine a more just, morally sound, equitable and compassionate community</a:t>
            </a:r>
          </a:p>
          <a:p>
            <a:endParaRPr lang="en-ZA" dirty="0"/>
          </a:p>
        </p:txBody>
      </p:sp>
    </p:spTree>
    <p:extLst>
      <p:ext uri="{BB962C8B-B14F-4D97-AF65-F5344CB8AC3E}">
        <p14:creationId xmlns:p14="http://schemas.microsoft.com/office/powerpoint/2010/main" val="14141505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7880F3-A518-3494-28F7-2932B6772661}"/>
              </a:ext>
            </a:extLst>
          </p:cNvPr>
          <p:cNvSpPr>
            <a:spLocks noGrp="1"/>
          </p:cNvSpPr>
          <p:nvPr>
            <p:ph type="title"/>
          </p:nvPr>
        </p:nvSpPr>
        <p:spPr/>
        <p:txBody>
          <a:bodyPr/>
          <a:lstStyle/>
          <a:p>
            <a:r>
              <a:rPr lang="en-ZA" dirty="0"/>
              <a:t>Prophetic Agency</a:t>
            </a:r>
          </a:p>
        </p:txBody>
      </p:sp>
      <p:sp>
        <p:nvSpPr>
          <p:cNvPr id="3" name="Content Placeholder 2">
            <a:extLst>
              <a:ext uri="{FF2B5EF4-FFF2-40B4-BE49-F238E27FC236}">
                <a16:creationId xmlns:a16="http://schemas.microsoft.com/office/drawing/2014/main" id="{0DE59491-DB91-AF71-78A6-AE5E86BD52DE}"/>
              </a:ext>
            </a:extLst>
          </p:cNvPr>
          <p:cNvSpPr>
            <a:spLocks noGrp="1"/>
          </p:cNvSpPr>
          <p:nvPr>
            <p:ph idx="1"/>
          </p:nvPr>
        </p:nvSpPr>
        <p:spPr/>
        <p:txBody>
          <a:bodyPr/>
          <a:lstStyle/>
          <a:p>
            <a:r>
              <a:rPr lang="en-ZA" dirty="0"/>
              <a:t>Capacity for action:  There is not urgency if no agency.  It is time to step into the power, resources and support to effect change</a:t>
            </a:r>
          </a:p>
          <a:p>
            <a:r>
              <a:rPr lang="en-ZA" dirty="0"/>
              <a:t>Decisiveness and courage: Taking bold, informed, and values-driven decisions to challenge the status quo.  Firstly in our Church, then the rest.</a:t>
            </a:r>
          </a:p>
          <a:p>
            <a:r>
              <a:rPr lang="en-ZA" dirty="0"/>
              <a:t>Collaboration and solidarity: If we start thinking in terms of an alternative community, then we will start building alliances that cross cultures, race, economy and working collectively with others to create a more just and equitable community.</a:t>
            </a:r>
          </a:p>
        </p:txBody>
      </p:sp>
    </p:spTree>
    <p:extLst>
      <p:ext uri="{BB962C8B-B14F-4D97-AF65-F5344CB8AC3E}">
        <p14:creationId xmlns:p14="http://schemas.microsoft.com/office/powerpoint/2010/main" val="26276657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EA42F6-2ABF-F4F1-436B-B2E4C38C657D}"/>
              </a:ext>
            </a:extLst>
          </p:cNvPr>
          <p:cNvSpPr>
            <a:spLocks noGrp="1"/>
          </p:cNvSpPr>
          <p:nvPr>
            <p:ph type="title"/>
          </p:nvPr>
        </p:nvSpPr>
        <p:spPr>
          <a:xfrm>
            <a:off x="581192" y="448938"/>
            <a:ext cx="11029616" cy="1188720"/>
          </a:xfrm>
        </p:spPr>
        <p:txBody>
          <a:bodyPr/>
          <a:lstStyle/>
          <a:p>
            <a:r>
              <a:rPr lang="en-ZA" dirty="0"/>
              <a:t>Creating an Alternative Community</a:t>
            </a:r>
          </a:p>
        </p:txBody>
      </p:sp>
      <p:sp>
        <p:nvSpPr>
          <p:cNvPr id="3" name="Content Placeholder 2">
            <a:extLst>
              <a:ext uri="{FF2B5EF4-FFF2-40B4-BE49-F238E27FC236}">
                <a16:creationId xmlns:a16="http://schemas.microsoft.com/office/drawing/2014/main" id="{19B272D9-132A-8E15-B34C-0BC12BC0418C}"/>
              </a:ext>
            </a:extLst>
          </p:cNvPr>
          <p:cNvSpPr>
            <a:spLocks noGrp="1"/>
          </p:cNvSpPr>
          <p:nvPr>
            <p:ph idx="1"/>
          </p:nvPr>
        </p:nvSpPr>
        <p:spPr>
          <a:xfrm>
            <a:off x="581192" y="1637658"/>
            <a:ext cx="11029615" cy="5287618"/>
          </a:xfrm>
        </p:spPr>
        <p:txBody>
          <a:bodyPr>
            <a:normAutofit lnSpcReduction="10000"/>
          </a:bodyPr>
          <a:lstStyle/>
          <a:p>
            <a:r>
              <a:rPr lang="en-ZA" sz="2000" dirty="0"/>
              <a:t>In creating an alternative community, building on the fire of a revived church, prophetic urgency and agency involve:</a:t>
            </a:r>
          </a:p>
          <a:p>
            <a:pPr lvl="1"/>
            <a:r>
              <a:rPr lang="en-ZA" sz="1800" dirty="0"/>
              <a:t>Challenging dominant narratives: Questioning and countering harmful ideologies, practices and power structures</a:t>
            </a:r>
          </a:p>
          <a:p>
            <a:pPr lvl="1"/>
            <a:r>
              <a:rPr lang="en-ZA" sz="1800" dirty="0"/>
              <a:t>Building alternative institutions: Establishing new systems, organizations, and social structures within the Church that embody our Christian values, justice, equality, and compassion</a:t>
            </a:r>
          </a:p>
          <a:p>
            <a:pPr lvl="1"/>
            <a:r>
              <a:rPr lang="en-ZA" sz="1800" dirty="0"/>
              <a:t>Empowering marginalized voices:  Amplifying and </a:t>
            </a:r>
            <a:r>
              <a:rPr lang="en-ZA" sz="1800" dirty="0" err="1"/>
              <a:t>centering</a:t>
            </a:r>
            <a:r>
              <a:rPr lang="en-ZA" sz="1800" dirty="0"/>
              <a:t> the perspectives and leadership of those most impacted by injustice.  </a:t>
            </a:r>
          </a:p>
          <a:p>
            <a:pPr lvl="1"/>
            <a:r>
              <a:rPr lang="en-ZA" sz="1800" dirty="0"/>
              <a:t>Fostering a culture of solidarity within the MCSA: Cultivating a sense of our call, our mission, our shared humanity, our mutual support and accountability, to our collective responsibility to be the Church Christ prayed for.</a:t>
            </a:r>
          </a:p>
          <a:p>
            <a:pPr lvl="1"/>
            <a:r>
              <a:rPr lang="en-ZA" sz="1800" dirty="0"/>
              <a:t>If we do not embrace the theme of prophetic urgency and agency, and if we refuse to work together as individuals, then we will be like the rest of the world.</a:t>
            </a:r>
          </a:p>
          <a:p>
            <a:pPr lvl="1"/>
            <a:r>
              <a:rPr lang="en-ZA" sz="1800" dirty="0"/>
              <a:t>It is only if we work together that we can create alternative communities, starting in our churches, communities, that break down barriers, that hold tight to high moral values, that reach out to the marginalized to create a community full of Priests that are more just, more equitable, and more compassionate</a:t>
            </a:r>
          </a:p>
        </p:txBody>
      </p:sp>
    </p:spTree>
    <p:extLst>
      <p:ext uri="{BB962C8B-B14F-4D97-AF65-F5344CB8AC3E}">
        <p14:creationId xmlns:p14="http://schemas.microsoft.com/office/powerpoint/2010/main" val="38818838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F5EE7E-551F-7501-3B42-77B4F663A690}"/>
              </a:ext>
            </a:extLst>
          </p:cNvPr>
          <p:cNvSpPr>
            <a:spLocks noGrp="1"/>
          </p:cNvSpPr>
          <p:nvPr>
            <p:ph type="title"/>
          </p:nvPr>
        </p:nvSpPr>
        <p:spPr/>
        <p:txBody>
          <a:bodyPr/>
          <a:lstStyle/>
          <a:p>
            <a:r>
              <a:rPr lang="en-ZA" dirty="0"/>
              <a:t>So What??</a:t>
            </a:r>
          </a:p>
        </p:txBody>
      </p:sp>
      <p:sp>
        <p:nvSpPr>
          <p:cNvPr id="3" name="Content Placeholder 2">
            <a:extLst>
              <a:ext uri="{FF2B5EF4-FFF2-40B4-BE49-F238E27FC236}">
                <a16:creationId xmlns:a16="http://schemas.microsoft.com/office/drawing/2014/main" id="{861FC1F7-8EC2-EE19-0033-2C2E4A878C21}"/>
              </a:ext>
            </a:extLst>
          </p:cNvPr>
          <p:cNvSpPr>
            <a:spLocks noGrp="1"/>
          </p:cNvSpPr>
          <p:nvPr>
            <p:ph idx="1"/>
          </p:nvPr>
        </p:nvSpPr>
        <p:spPr/>
        <p:txBody>
          <a:bodyPr/>
          <a:lstStyle/>
          <a:p>
            <a:r>
              <a:rPr lang="en-ZA" sz="2400" dirty="0"/>
              <a:t>What then does all of this have to do with the Priesthood of all Believers?</a:t>
            </a:r>
          </a:p>
          <a:p>
            <a:r>
              <a:rPr lang="en-ZA" sz="2400" dirty="0"/>
              <a:t>Why should we even try to be an alternative community?</a:t>
            </a:r>
          </a:p>
          <a:p>
            <a:r>
              <a:rPr lang="en-ZA" sz="2400" dirty="0"/>
              <a:t>Do you know how much conflict this can and will create?</a:t>
            </a:r>
          </a:p>
          <a:p>
            <a:pPr marL="0" indent="0">
              <a:buNone/>
            </a:pPr>
            <a:endParaRPr lang="en-ZA" dirty="0"/>
          </a:p>
        </p:txBody>
      </p:sp>
    </p:spTree>
    <p:extLst>
      <p:ext uri="{BB962C8B-B14F-4D97-AF65-F5344CB8AC3E}">
        <p14:creationId xmlns:p14="http://schemas.microsoft.com/office/powerpoint/2010/main" val="29409809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1B0ACA-F211-84FE-0A4D-0BF479E176B3}"/>
              </a:ext>
            </a:extLst>
          </p:cNvPr>
          <p:cNvSpPr>
            <a:spLocks noGrp="1"/>
          </p:cNvSpPr>
          <p:nvPr>
            <p:ph type="title"/>
          </p:nvPr>
        </p:nvSpPr>
        <p:spPr/>
        <p:txBody>
          <a:bodyPr/>
          <a:lstStyle/>
          <a:p>
            <a:r>
              <a:rPr lang="en-ZA" dirty="0"/>
              <a:t>The “end of Discipleship: John Wesley’s Vision of Real Christianity</a:t>
            </a:r>
          </a:p>
        </p:txBody>
      </p:sp>
      <p:sp>
        <p:nvSpPr>
          <p:cNvPr id="3" name="Content Placeholder 2">
            <a:extLst>
              <a:ext uri="{FF2B5EF4-FFF2-40B4-BE49-F238E27FC236}">
                <a16:creationId xmlns:a16="http://schemas.microsoft.com/office/drawing/2014/main" id="{735A6080-79DA-D0FC-C03C-CD15A9342548}"/>
              </a:ext>
            </a:extLst>
          </p:cNvPr>
          <p:cNvSpPr>
            <a:spLocks noGrp="1"/>
          </p:cNvSpPr>
          <p:nvPr>
            <p:ph idx="1"/>
          </p:nvPr>
        </p:nvSpPr>
        <p:spPr>
          <a:xfrm>
            <a:off x="581193" y="1792224"/>
            <a:ext cx="11029615" cy="5065776"/>
          </a:xfrm>
        </p:spPr>
        <p:txBody>
          <a:bodyPr/>
          <a:lstStyle/>
          <a:p>
            <a:r>
              <a:rPr lang="en-ZA" dirty="0"/>
              <a:t>In the Book edited by Mark Greene &amp; Tracy </a:t>
            </a:r>
            <a:r>
              <a:rPr lang="en-ZA" dirty="0" err="1"/>
              <a:t>Cotterell</a:t>
            </a:r>
            <a:r>
              <a:rPr lang="en-ZA" dirty="0"/>
              <a:t>: “Let my people grow: making disciples who make a difference in today’s world”, there are a few chapters that really stood out for me.</a:t>
            </a:r>
          </a:p>
          <a:p>
            <a:r>
              <a:rPr lang="en-ZA" dirty="0"/>
              <a:t>Chapter 5 is written by Philip, R. Meadows (There is a reference list at the end of the presentation, with links and suggested additional readings)</a:t>
            </a:r>
          </a:p>
          <a:p>
            <a:r>
              <a:rPr lang="en-ZA" dirty="0"/>
              <a:t>He asks the question: “Why would twenty-first-century Christians turn to an eighteenth-century Anglican pries for inspiration about mission, evangelism and making disciples in our contemporary culture?”</a:t>
            </a:r>
          </a:p>
          <a:p>
            <a:r>
              <a:rPr lang="en-ZA" dirty="0"/>
              <a:t>Valid questions, perhaps a question all of us at some point in our ministry have asked.</a:t>
            </a:r>
          </a:p>
          <a:p>
            <a:r>
              <a:rPr lang="en-ZA" dirty="0"/>
              <a:t>But, if we proclaim that we are Methodists, following Wesley’s theology, we will have to delve deep into his theology and his practices to truly see the beauty of his understanding of being an alternative community</a:t>
            </a:r>
          </a:p>
        </p:txBody>
      </p:sp>
    </p:spTree>
    <p:extLst>
      <p:ext uri="{BB962C8B-B14F-4D97-AF65-F5344CB8AC3E}">
        <p14:creationId xmlns:p14="http://schemas.microsoft.com/office/powerpoint/2010/main" val="17430881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ED53B0-9CE6-9F09-F3AB-9DA013C103BC}"/>
              </a:ext>
            </a:extLst>
          </p:cNvPr>
          <p:cNvSpPr>
            <a:spLocks noGrp="1"/>
          </p:cNvSpPr>
          <p:nvPr>
            <p:ph type="title"/>
          </p:nvPr>
        </p:nvSpPr>
        <p:spPr/>
        <p:txBody>
          <a:bodyPr/>
          <a:lstStyle/>
          <a:p>
            <a:r>
              <a:rPr lang="en-ZA" dirty="0"/>
              <a:t>Method in Wesley’s “Madness”</a:t>
            </a:r>
          </a:p>
        </p:txBody>
      </p:sp>
      <p:sp>
        <p:nvSpPr>
          <p:cNvPr id="3" name="Content Placeholder 2">
            <a:extLst>
              <a:ext uri="{FF2B5EF4-FFF2-40B4-BE49-F238E27FC236}">
                <a16:creationId xmlns:a16="http://schemas.microsoft.com/office/drawing/2014/main" id="{70E2E43A-6643-44C8-01F5-2D514097F14A}"/>
              </a:ext>
            </a:extLst>
          </p:cNvPr>
          <p:cNvSpPr>
            <a:spLocks noGrp="1"/>
          </p:cNvSpPr>
          <p:nvPr>
            <p:ph idx="1"/>
          </p:nvPr>
        </p:nvSpPr>
        <p:spPr>
          <a:xfrm>
            <a:off x="581192" y="2340864"/>
            <a:ext cx="11029615" cy="4517136"/>
          </a:xfrm>
        </p:spPr>
        <p:txBody>
          <a:bodyPr>
            <a:normAutofit/>
          </a:bodyPr>
          <a:lstStyle/>
          <a:p>
            <a:r>
              <a:rPr lang="en-ZA" sz="2000" dirty="0"/>
              <a:t>The answer lies in the reality that Wesley had a vision, of an alternative Church community</a:t>
            </a:r>
          </a:p>
          <a:p>
            <a:r>
              <a:rPr lang="en-ZA" sz="2000" dirty="0"/>
              <a:t>He started by Reviving the Church</a:t>
            </a:r>
          </a:p>
          <a:p>
            <a:r>
              <a:rPr lang="en-ZA" sz="2000" dirty="0"/>
              <a:t>Then in the process built and alternative community</a:t>
            </a:r>
          </a:p>
          <a:p>
            <a:r>
              <a:rPr lang="en-ZA" sz="2000" dirty="0"/>
              <a:t>One who grew from a handful of students to an international denomination, that followed his theology of building Christians into a Priesthood of all believers, making disciples that changed the course of history.</a:t>
            </a:r>
          </a:p>
          <a:p>
            <a:r>
              <a:rPr lang="en-ZA" sz="2000" dirty="0"/>
              <a:t>Now THAT brings the Presiding Bishop’s conference theme into perspective, does it not?</a:t>
            </a:r>
          </a:p>
          <a:p>
            <a:r>
              <a:rPr lang="en-ZA" sz="2000" dirty="0"/>
              <a:t>Because”…the heart of what Wesley has for us today lies in his compelling vision of the Christian life itself.  It was his vision of forming a holy people capable of being a living witness to the Gospel in uncertain times, that capture his imagination and directed his own search for “whole-life discipleship”,</a:t>
            </a:r>
          </a:p>
        </p:txBody>
      </p:sp>
    </p:spTree>
    <p:extLst>
      <p:ext uri="{BB962C8B-B14F-4D97-AF65-F5344CB8AC3E}">
        <p14:creationId xmlns:p14="http://schemas.microsoft.com/office/powerpoint/2010/main" val="25213097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B39749-D3B6-2E20-C9C3-D18D86D14A1A}"/>
              </a:ext>
            </a:extLst>
          </p:cNvPr>
          <p:cNvSpPr>
            <a:spLocks noGrp="1"/>
          </p:cNvSpPr>
          <p:nvPr>
            <p:ph type="title"/>
          </p:nvPr>
        </p:nvSpPr>
        <p:spPr/>
        <p:txBody>
          <a:bodyPr/>
          <a:lstStyle/>
          <a:p>
            <a:r>
              <a:rPr lang="en-ZA" dirty="0"/>
              <a:t>Observers or Participations</a:t>
            </a:r>
          </a:p>
        </p:txBody>
      </p:sp>
      <p:sp>
        <p:nvSpPr>
          <p:cNvPr id="3" name="Content Placeholder 2">
            <a:extLst>
              <a:ext uri="{FF2B5EF4-FFF2-40B4-BE49-F238E27FC236}">
                <a16:creationId xmlns:a16="http://schemas.microsoft.com/office/drawing/2014/main" id="{CE6BE72E-59B3-2506-9914-7277A1369540}"/>
              </a:ext>
            </a:extLst>
          </p:cNvPr>
          <p:cNvSpPr>
            <a:spLocks noGrp="1"/>
          </p:cNvSpPr>
          <p:nvPr>
            <p:ph idx="1"/>
          </p:nvPr>
        </p:nvSpPr>
        <p:spPr>
          <a:xfrm>
            <a:off x="581192" y="2014330"/>
            <a:ext cx="11029615" cy="4843670"/>
          </a:xfrm>
        </p:spPr>
        <p:txBody>
          <a:bodyPr>
            <a:normAutofit/>
          </a:bodyPr>
          <a:lstStyle/>
          <a:p>
            <a:r>
              <a:rPr lang="en-ZA" dirty="0"/>
              <a:t>We can dream of Wesley’s life as an example of Christian leadership</a:t>
            </a:r>
          </a:p>
          <a:p>
            <a:r>
              <a:rPr lang="en-ZA" dirty="0"/>
              <a:t>We could examine his career as an </a:t>
            </a:r>
            <a:r>
              <a:rPr lang="en-ZA" dirty="0" err="1"/>
              <a:t>itenerant</a:t>
            </a:r>
            <a:r>
              <a:rPr lang="en-ZA" dirty="0"/>
              <a:t> evangelist</a:t>
            </a:r>
          </a:p>
          <a:p>
            <a:r>
              <a:rPr lang="en-ZA" dirty="0"/>
              <a:t>We can study his vocation of proclaiming the Gospel, and planting Christian communities among “unchurched” people</a:t>
            </a:r>
          </a:p>
          <a:p>
            <a:r>
              <a:rPr lang="en-ZA" dirty="0"/>
              <a:t>We can remember his reliance on the supernatural power of the Holy Spirit, charismatic preaching for creating a revival and making disciples</a:t>
            </a:r>
          </a:p>
          <a:p>
            <a:r>
              <a:rPr lang="en-ZA" dirty="0"/>
              <a:t>He was obsessed with the early church and “primitive Christianity” seeing them as the precursor to a church movement with radical and emerging theology and churches</a:t>
            </a:r>
          </a:p>
          <a:p>
            <a:r>
              <a:rPr lang="en-ZA" dirty="0"/>
              <a:t>We can envy his organisational genius on how to gather and connect people to small groups and societies, binding them together in communion with each other and in service to the community.</a:t>
            </a:r>
          </a:p>
          <a:p>
            <a:r>
              <a:rPr lang="en-ZA" dirty="0"/>
              <a:t>“Or we could regard his commitment to mutual accountability in the formation of disciplined Christian fellowship as a model for making disciples”.</a:t>
            </a:r>
          </a:p>
        </p:txBody>
      </p:sp>
    </p:spTree>
    <p:extLst>
      <p:ext uri="{BB962C8B-B14F-4D97-AF65-F5344CB8AC3E}">
        <p14:creationId xmlns:p14="http://schemas.microsoft.com/office/powerpoint/2010/main" val="8858520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E182E6-1322-C6B8-285B-175A5AE55B81}"/>
              </a:ext>
            </a:extLst>
          </p:cNvPr>
          <p:cNvSpPr>
            <a:spLocks noGrp="1"/>
          </p:cNvSpPr>
          <p:nvPr>
            <p:ph type="title"/>
          </p:nvPr>
        </p:nvSpPr>
        <p:spPr/>
        <p:txBody>
          <a:bodyPr/>
          <a:lstStyle/>
          <a:p>
            <a:r>
              <a:rPr lang="en-ZA" dirty="0"/>
              <a:t>Unbecoming to Become</a:t>
            </a:r>
          </a:p>
        </p:txBody>
      </p:sp>
      <p:sp>
        <p:nvSpPr>
          <p:cNvPr id="3" name="Content Placeholder 2">
            <a:extLst>
              <a:ext uri="{FF2B5EF4-FFF2-40B4-BE49-F238E27FC236}">
                <a16:creationId xmlns:a16="http://schemas.microsoft.com/office/drawing/2014/main" id="{50A02635-4DB3-42C2-975A-EA3B2BA1FD9D}"/>
              </a:ext>
            </a:extLst>
          </p:cNvPr>
          <p:cNvSpPr>
            <a:spLocks noGrp="1"/>
          </p:cNvSpPr>
          <p:nvPr>
            <p:ph idx="1"/>
          </p:nvPr>
        </p:nvSpPr>
        <p:spPr>
          <a:xfrm>
            <a:off x="581192" y="1294228"/>
            <a:ext cx="11029615" cy="4681122"/>
          </a:xfrm>
        </p:spPr>
        <p:txBody>
          <a:bodyPr/>
          <a:lstStyle/>
          <a:p>
            <a:r>
              <a:rPr lang="en-ZA" dirty="0"/>
              <a:t>In her address the Presiding Bishop clearly lays out the Marks of Being An Alternative Community.  I will not go through them, we all have access to them.</a:t>
            </a:r>
          </a:p>
          <a:p>
            <a:r>
              <a:rPr lang="en-ZA" dirty="0"/>
              <a:t>It is the Unbecoming to Become section that this Project is focussed on. Again, this is for your own reading.  Yet it sparks a few questions, especially in relation to the Priesthood of All Believers.</a:t>
            </a:r>
          </a:p>
          <a:p>
            <a:r>
              <a:rPr lang="en-ZA" dirty="0"/>
              <a:t>For us to unbecome, we need to know the state of our own lives, our society, our community.  Again, only you can be honest about this.</a:t>
            </a:r>
          </a:p>
        </p:txBody>
      </p:sp>
    </p:spTree>
    <p:extLst>
      <p:ext uri="{BB962C8B-B14F-4D97-AF65-F5344CB8AC3E}">
        <p14:creationId xmlns:p14="http://schemas.microsoft.com/office/powerpoint/2010/main" val="27188505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3CED7894-4F62-4A6C-8DB5-DB5BE08E9C0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lumMod val="75000"/>
              <a:lumOff val="2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 name="Title 1">
            <a:extLst>
              <a:ext uri="{FF2B5EF4-FFF2-40B4-BE49-F238E27FC236}">
                <a16:creationId xmlns:a16="http://schemas.microsoft.com/office/drawing/2014/main" id="{C9F5F114-EAC8-EAC4-1B31-59C554202C36}"/>
              </a:ext>
            </a:extLst>
          </p:cNvPr>
          <p:cNvSpPr>
            <a:spLocks noGrp="1"/>
          </p:cNvSpPr>
          <p:nvPr>
            <p:ph type="title"/>
          </p:nvPr>
        </p:nvSpPr>
        <p:spPr>
          <a:xfrm>
            <a:off x="609906" y="702156"/>
            <a:ext cx="3568661" cy="1188720"/>
          </a:xfrm>
        </p:spPr>
        <p:txBody>
          <a:bodyPr>
            <a:normAutofit/>
          </a:bodyPr>
          <a:lstStyle/>
          <a:p>
            <a:pPr>
              <a:lnSpc>
                <a:spcPct val="90000"/>
              </a:lnSpc>
            </a:pPr>
            <a:r>
              <a:rPr lang="en-ZA" sz="2600"/>
              <a:t>Becoming an Alternative Community</a:t>
            </a:r>
          </a:p>
        </p:txBody>
      </p:sp>
      <p:sp>
        <p:nvSpPr>
          <p:cNvPr id="11" name="Rectangle 10">
            <a:extLst>
              <a:ext uri="{FF2B5EF4-FFF2-40B4-BE49-F238E27FC236}">
                <a16:creationId xmlns:a16="http://schemas.microsoft.com/office/drawing/2014/main" id="{E536F3B4-50F6-4C52-8F76-4EB1214719D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38620" y="457200"/>
            <a:ext cx="3511233" cy="91439"/>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3" name="Content Placeholder 2">
            <a:extLst>
              <a:ext uri="{FF2B5EF4-FFF2-40B4-BE49-F238E27FC236}">
                <a16:creationId xmlns:a16="http://schemas.microsoft.com/office/drawing/2014/main" id="{D4DF0428-95F7-3CB8-A726-2638988C2E5D}"/>
              </a:ext>
            </a:extLst>
          </p:cNvPr>
          <p:cNvSpPr>
            <a:spLocks noGrp="1"/>
          </p:cNvSpPr>
          <p:nvPr>
            <p:ph idx="1"/>
          </p:nvPr>
        </p:nvSpPr>
        <p:spPr>
          <a:xfrm>
            <a:off x="609906" y="1890876"/>
            <a:ext cx="3568661" cy="4084474"/>
          </a:xfrm>
        </p:spPr>
        <p:txBody>
          <a:bodyPr>
            <a:normAutofit/>
          </a:bodyPr>
          <a:lstStyle/>
          <a:p>
            <a:r>
              <a:rPr lang="en-ZA" dirty="0"/>
              <a:t>Counter-cultural living:  The Presiding Bishop wants the church to embody alternative values, such as:</a:t>
            </a:r>
          </a:p>
          <a:p>
            <a:pPr lvl="1"/>
            <a:r>
              <a:rPr lang="en-ZA" dirty="0"/>
              <a:t>accepting and encouraging Women in Ministry across the Connexion.</a:t>
            </a:r>
          </a:p>
          <a:p>
            <a:pPr lvl="1"/>
            <a:r>
              <a:rPr lang="en-ZA" dirty="0"/>
              <a:t>Simplicity</a:t>
            </a:r>
          </a:p>
          <a:p>
            <a:pPr lvl="1"/>
            <a:r>
              <a:rPr lang="en-ZA" dirty="0"/>
              <a:t>Generosity</a:t>
            </a:r>
          </a:p>
          <a:p>
            <a:pPr lvl="1"/>
            <a:r>
              <a:rPr lang="en-ZA" dirty="0"/>
              <a:t>Inclusivity</a:t>
            </a:r>
          </a:p>
          <a:p>
            <a:pPr lvl="1"/>
            <a:r>
              <a:rPr lang="en-ZA" dirty="0"/>
              <a:t>Willingness to be selfless</a:t>
            </a:r>
          </a:p>
          <a:p>
            <a:pPr lvl="1"/>
            <a:r>
              <a:rPr lang="en-ZA" dirty="0"/>
              <a:t>Sacrificial living</a:t>
            </a:r>
          </a:p>
        </p:txBody>
      </p:sp>
      <p:pic>
        <p:nvPicPr>
          <p:cNvPr id="5" name="Picture 4" descr="Two people holding each other's hands">
            <a:extLst>
              <a:ext uri="{FF2B5EF4-FFF2-40B4-BE49-F238E27FC236}">
                <a16:creationId xmlns:a16="http://schemas.microsoft.com/office/drawing/2014/main" id="{BD51249E-AC5E-B280-E4A9-CCFC72991097}"/>
              </a:ext>
            </a:extLst>
          </p:cNvPr>
          <p:cNvPicPr>
            <a:picLocks noChangeAspect="1"/>
          </p:cNvPicPr>
          <p:nvPr/>
        </p:nvPicPr>
        <p:blipFill>
          <a:blip r:embed="rId2"/>
          <a:srcRect l="10263" r="16370" b="-1"/>
          <a:stretch/>
        </p:blipFill>
        <p:spPr>
          <a:xfrm>
            <a:off x="4654295" y="10"/>
            <a:ext cx="7537705" cy="6857990"/>
          </a:xfrm>
          <a:prstGeom prst="rect">
            <a:avLst/>
          </a:prstGeom>
        </p:spPr>
      </p:pic>
    </p:spTree>
    <p:extLst>
      <p:ext uri="{BB962C8B-B14F-4D97-AF65-F5344CB8AC3E}">
        <p14:creationId xmlns:p14="http://schemas.microsoft.com/office/powerpoint/2010/main" val="36168752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Rectangle 12">
            <a:extLst>
              <a:ext uri="{FF2B5EF4-FFF2-40B4-BE49-F238E27FC236}">
                <a16:creationId xmlns:a16="http://schemas.microsoft.com/office/drawing/2014/main" id="{504BED40-EAF7-4E55-AFF7-2CD840EBD3A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A7FC5FD-F9E8-1A57-0533-23E133718B21}"/>
              </a:ext>
            </a:extLst>
          </p:cNvPr>
          <p:cNvSpPr>
            <a:spLocks noGrp="1"/>
          </p:cNvSpPr>
          <p:nvPr>
            <p:ph type="title"/>
          </p:nvPr>
        </p:nvSpPr>
        <p:spPr>
          <a:xfrm>
            <a:off x="581193" y="702156"/>
            <a:ext cx="6309003" cy="1013800"/>
          </a:xfrm>
        </p:spPr>
        <p:txBody>
          <a:bodyPr>
            <a:normAutofit/>
          </a:bodyPr>
          <a:lstStyle/>
          <a:p>
            <a:r>
              <a:rPr lang="en-ZA">
                <a:solidFill>
                  <a:schemeClr val="tx2"/>
                </a:solidFill>
              </a:rPr>
              <a:t>Becoming an Alternative Community</a:t>
            </a:r>
          </a:p>
        </p:txBody>
      </p:sp>
      <p:sp>
        <p:nvSpPr>
          <p:cNvPr id="14" name="Rectangle 13">
            <a:extLst>
              <a:ext uri="{FF2B5EF4-FFF2-40B4-BE49-F238E27FC236}">
                <a16:creationId xmlns:a16="http://schemas.microsoft.com/office/drawing/2014/main" id="{F367CCF1-BB1E-41CF-8499-94A870C33EF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7200"/>
            <a:ext cx="66751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3" name="Content Placeholder 2">
            <a:extLst>
              <a:ext uri="{FF2B5EF4-FFF2-40B4-BE49-F238E27FC236}">
                <a16:creationId xmlns:a16="http://schemas.microsoft.com/office/drawing/2014/main" id="{CB2EE662-8998-6C1F-63E7-33E0FAA86F62}"/>
              </a:ext>
            </a:extLst>
          </p:cNvPr>
          <p:cNvSpPr>
            <a:spLocks noGrp="1"/>
          </p:cNvSpPr>
          <p:nvPr>
            <p:ph idx="1"/>
          </p:nvPr>
        </p:nvSpPr>
        <p:spPr>
          <a:xfrm>
            <a:off x="581194" y="1009397"/>
            <a:ext cx="6309003" cy="4849402"/>
          </a:xfrm>
        </p:spPr>
        <p:txBody>
          <a:bodyPr>
            <a:normAutofit/>
          </a:bodyPr>
          <a:lstStyle/>
          <a:p>
            <a:r>
              <a:rPr lang="en-ZA" sz="2000" dirty="0">
                <a:solidFill>
                  <a:schemeClr val="tx2"/>
                </a:solidFill>
              </a:rPr>
              <a:t>Intentional Community: The church should foster a sense of intentionally being an alternative community, where members:</a:t>
            </a:r>
          </a:p>
          <a:p>
            <a:pPr lvl="1"/>
            <a:r>
              <a:rPr lang="en-ZA" sz="1800" dirty="0">
                <a:solidFill>
                  <a:schemeClr val="tx2"/>
                </a:solidFill>
              </a:rPr>
              <a:t>Support</a:t>
            </a:r>
          </a:p>
          <a:p>
            <a:pPr lvl="1"/>
            <a:r>
              <a:rPr lang="en-ZA" sz="1800" dirty="0">
                <a:solidFill>
                  <a:schemeClr val="tx2"/>
                </a:solidFill>
              </a:rPr>
              <a:t>Care for</a:t>
            </a:r>
          </a:p>
          <a:p>
            <a:pPr lvl="1"/>
            <a:r>
              <a:rPr lang="en-ZA" sz="1800" dirty="0">
                <a:solidFill>
                  <a:schemeClr val="tx2"/>
                </a:solidFill>
              </a:rPr>
              <a:t>Learn</a:t>
            </a:r>
          </a:p>
          <a:p>
            <a:pPr lvl="1"/>
            <a:r>
              <a:rPr lang="en-ZA" sz="1800" dirty="0">
                <a:solidFill>
                  <a:schemeClr val="tx2"/>
                </a:solidFill>
              </a:rPr>
              <a:t>Guide</a:t>
            </a:r>
          </a:p>
          <a:p>
            <a:pPr lvl="1"/>
            <a:r>
              <a:rPr lang="en-ZA" sz="1800" dirty="0">
                <a:solidFill>
                  <a:schemeClr val="tx2"/>
                </a:solidFill>
              </a:rPr>
              <a:t>And hold each other accountable</a:t>
            </a:r>
          </a:p>
        </p:txBody>
      </p:sp>
      <p:pic>
        <p:nvPicPr>
          <p:cNvPr id="15" name="Picture 14" descr="Hands holding each other's wrists and interlinked to form a circle">
            <a:extLst>
              <a:ext uri="{FF2B5EF4-FFF2-40B4-BE49-F238E27FC236}">
                <a16:creationId xmlns:a16="http://schemas.microsoft.com/office/drawing/2014/main" id="{CD997A55-B96F-C5D0-D5F4-95869DC414D5}"/>
              </a:ext>
            </a:extLst>
          </p:cNvPr>
          <p:cNvPicPr>
            <a:picLocks noChangeAspect="1"/>
          </p:cNvPicPr>
          <p:nvPr/>
        </p:nvPicPr>
        <p:blipFill>
          <a:blip r:embed="rId2"/>
          <a:srcRect l="29087" r="25452" b="-1"/>
          <a:stretch/>
        </p:blipFill>
        <p:spPr>
          <a:xfrm>
            <a:off x="7521283" y="10"/>
            <a:ext cx="4670717" cy="6857990"/>
          </a:xfrm>
          <a:prstGeom prst="rect">
            <a:avLst/>
          </a:prstGeom>
        </p:spPr>
      </p:pic>
    </p:spTree>
    <p:extLst>
      <p:ext uri="{BB962C8B-B14F-4D97-AF65-F5344CB8AC3E}">
        <p14:creationId xmlns:p14="http://schemas.microsoft.com/office/powerpoint/2010/main" val="31563169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504BED40-EAF7-4E55-AFF7-2CD840EBD3A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856B317-9B07-9C62-2CD3-F639EBCF37E6}"/>
              </a:ext>
            </a:extLst>
          </p:cNvPr>
          <p:cNvSpPr>
            <a:spLocks noGrp="1"/>
          </p:cNvSpPr>
          <p:nvPr>
            <p:ph type="title"/>
          </p:nvPr>
        </p:nvSpPr>
        <p:spPr>
          <a:xfrm>
            <a:off x="581193" y="702156"/>
            <a:ext cx="6309003" cy="1013800"/>
          </a:xfrm>
        </p:spPr>
        <p:txBody>
          <a:bodyPr>
            <a:normAutofit/>
          </a:bodyPr>
          <a:lstStyle/>
          <a:p>
            <a:r>
              <a:rPr lang="en-ZA">
                <a:solidFill>
                  <a:schemeClr val="tx2"/>
                </a:solidFill>
              </a:rPr>
              <a:t>Priesthood of All Believers	</a:t>
            </a:r>
          </a:p>
        </p:txBody>
      </p:sp>
      <p:sp>
        <p:nvSpPr>
          <p:cNvPr id="11" name="Rectangle 10">
            <a:extLst>
              <a:ext uri="{FF2B5EF4-FFF2-40B4-BE49-F238E27FC236}">
                <a16:creationId xmlns:a16="http://schemas.microsoft.com/office/drawing/2014/main" id="{F367CCF1-BB1E-41CF-8499-94A870C33EF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7200"/>
            <a:ext cx="66751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3" name="Content Placeholder 2">
            <a:extLst>
              <a:ext uri="{FF2B5EF4-FFF2-40B4-BE49-F238E27FC236}">
                <a16:creationId xmlns:a16="http://schemas.microsoft.com/office/drawing/2014/main" id="{9BD81A5E-2FA3-1F71-AEAE-21BAB957D8D7}"/>
              </a:ext>
            </a:extLst>
          </p:cNvPr>
          <p:cNvSpPr>
            <a:spLocks noGrp="1"/>
          </p:cNvSpPr>
          <p:nvPr>
            <p:ph idx="1"/>
          </p:nvPr>
        </p:nvSpPr>
        <p:spPr>
          <a:xfrm>
            <a:off x="581194" y="1896533"/>
            <a:ext cx="6309003" cy="3962266"/>
          </a:xfrm>
        </p:spPr>
        <p:txBody>
          <a:bodyPr>
            <a:normAutofit/>
          </a:bodyPr>
          <a:lstStyle/>
          <a:p>
            <a:pPr>
              <a:lnSpc>
                <a:spcPct val="100000"/>
              </a:lnSpc>
            </a:pPr>
            <a:r>
              <a:rPr lang="en-ZA" sz="1600" dirty="0">
                <a:solidFill>
                  <a:schemeClr val="tx2"/>
                </a:solidFill>
              </a:rPr>
              <a:t>That is truly a mouth full.  But it is jam-packed with theological terms and theological and scriptural support.</a:t>
            </a:r>
          </a:p>
          <a:p>
            <a:pPr>
              <a:lnSpc>
                <a:spcPct val="100000"/>
              </a:lnSpc>
            </a:pPr>
            <a:r>
              <a:rPr lang="en-ZA" sz="1600" dirty="0">
                <a:solidFill>
                  <a:schemeClr val="tx2"/>
                </a:solidFill>
              </a:rPr>
              <a:t>Many of us know in our heads what it means “every member ministry”, yet it has not travelled the 30cm from head to heart, which means it has not even started translating into our hands.</a:t>
            </a:r>
          </a:p>
          <a:p>
            <a:pPr>
              <a:lnSpc>
                <a:spcPct val="100000"/>
              </a:lnSpc>
            </a:pPr>
            <a:r>
              <a:rPr lang="en-ZA" sz="1600" dirty="0">
                <a:solidFill>
                  <a:schemeClr val="tx2"/>
                </a:solidFill>
              </a:rPr>
              <a:t>Q: Can we unpack this concept of the Priesthood of all believers, please?</a:t>
            </a:r>
          </a:p>
          <a:p>
            <a:pPr>
              <a:lnSpc>
                <a:spcPct val="100000"/>
              </a:lnSpc>
            </a:pPr>
            <a:r>
              <a:rPr lang="en-ZA" sz="1600" dirty="0">
                <a:solidFill>
                  <a:schemeClr val="tx2"/>
                </a:solidFill>
              </a:rPr>
              <a:t>For that to happen, we will need to honest in our understanding of each part of the statement, and perhaps move a bit deeper, where it might be uncomfortable for some of us.</a:t>
            </a:r>
          </a:p>
          <a:p>
            <a:pPr>
              <a:lnSpc>
                <a:spcPct val="100000"/>
              </a:lnSpc>
            </a:pPr>
            <a:r>
              <a:rPr lang="en-ZA" sz="1600" dirty="0">
                <a:solidFill>
                  <a:schemeClr val="tx2"/>
                </a:solidFill>
              </a:rPr>
              <a:t>Let’s just start, there is no wrong or right answer, however, if you make a statement, I would expect you to be able to substantiate it both scripturally and theological</a:t>
            </a:r>
          </a:p>
        </p:txBody>
      </p:sp>
      <p:pic>
        <p:nvPicPr>
          <p:cNvPr id="6" name="Picture 5" descr="Close up of heart shaped pages of a book">
            <a:extLst>
              <a:ext uri="{FF2B5EF4-FFF2-40B4-BE49-F238E27FC236}">
                <a16:creationId xmlns:a16="http://schemas.microsoft.com/office/drawing/2014/main" id="{EB0120EF-7DCE-0989-5021-0E631A937C5B}"/>
              </a:ext>
            </a:extLst>
          </p:cNvPr>
          <p:cNvPicPr>
            <a:picLocks noChangeAspect="1"/>
          </p:cNvPicPr>
          <p:nvPr/>
        </p:nvPicPr>
        <p:blipFill>
          <a:blip r:embed="rId2"/>
          <a:srcRect l="27617" r="26922" b="-1"/>
          <a:stretch/>
        </p:blipFill>
        <p:spPr>
          <a:xfrm>
            <a:off x="7521283" y="10"/>
            <a:ext cx="4670717" cy="6857990"/>
          </a:xfrm>
          <a:prstGeom prst="rect">
            <a:avLst/>
          </a:prstGeom>
        </p:spPr>
      </p:pic>
    </p:spTree>
    <p:extLst>
      <p:ext uri="{BB962C8B-B14F-4D97-AF65-F5344CB8AC3E}">
        <p14:creationId xmlns:p14="http://schemas.microsoft.com/office/powerpoint/2010/main" val="39521098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F53283-A722-B985-DFFE-169E31166168}"/>
              </a:ext>
            </a:extLst>
          </p:cNvPr>
          <p:cNvSpPr>
            <a:spLocks noGrp="1"/>
          </p:cNvSpPr>
          <p:nvPr>
            <p:ph type="title"/>
          </p:nvPr>
        </p:nvSpPr>
        <p:spPr/>
        <p:txBody>
          <a:bodyPr/>
          <a:lstStyle/>
          <a:p>
            <a:r>
              <a:rPr lang="en-ZA" dirty="0"/>
              <a:t>Becoming an Alternative Community</a:t>
            </a:r>
          </a:p>
        </p:txBody>
      </p:sp>
      <p:sp>
        <p:nvSpPr>
          <p:cNvPr id="3" name="Content Placeholder 2">
            <a:extLst>
              <a:ext uri="{FF2B5EF4-FFF2-40B4-BE49-F238E27FC236}">
                <a16:creationId xmlns:a16="http://schemas.microsoft.com/office/drawing/2014/main" id="{469C48A7-F27E-750F-2833-4A1883ABE978}"/>
              </a:ext>
            </a:extLst>
          </p:cNvPr>
          <p:cNvSpPr>
            <a:spLocks noGrp="1"/>
          </p:cNvSpPr>
          <p:nvPr>
            <p:ph idx="1"/>
          </p:nvPr>
        </p:nvSpPr>
        <p:spPr/>
        <p:txBody>
          <a:bodyPr/>
          <a:lstStyle/>
          <a:p>
            <a:r>
              <a:rPr lang="en-ZA" sz="2400" dirty="0"/>
              <a:t>Demonstrating God’s Kingdom: The Presiding Bishop encourages us as the priesthood of believers to demonstrate the values and principles of God’s kingdom, such as:</a:t>
            </a:r>
          </a:p>
          <a:p>
            <a:pPr lvl="1"/>
            <a:r>
              <a:rPr lang="en-ZA" sz="2000" dirty="0"/>
              <a:t>Love</a:t>
            </a:r>
          </a:p>
          <a:p>
            <a:pPr lvl="1"/>
            <a:r>
              <a:rPr lang="en-ZA" sz="2000" dirty="0"/>
              <a:t>Justice</a:t>
            </a:r>
          </a:p>
          <a:p>
            <a:pPr lvl="1"/>
            <a:r>
              <a:rPr lang="en-ZA" sz="2000" dirty="0"/>
              <a:t>Humility</a:t>
            </a:r>
          </a:p>
          <a:p>
            <a:pPr lvl="1"/>
            <a:r>
              <a:rPr lang="en-ZA" sz="2000" dirty="0"/>
              <a:t>Mercy</a:t>
            </a:r>
          </a:p>
          <a:p>
            <a:pPr lvl="1"/>
            <a:r>
              <a:rPr lang="en-ZA" sz="2000" dirty="0"/>
              <a:t>In practical, and tangible ways</a:t>
            </a:r>
            <a:endParaRPr lang="en-ZA" dirty="0"/>
          </a:p>
        </p:txBody>
      </p:sp>
    </p:spTree>
    <p:extLst>
      <p:ext uri="{BB962C8B-B14F-4D97-AF65-F5344CB8AC3E}">
        <p14:creationId xmlns:p14="http://schemas.microsoft.com/office/powerpoint/2010/main" val="39418623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DFAFAB-3CD9-207B-EA82-F0457E921681}"/>
              </a:ext>
            </a:extLst>
          </p:cNvPr>
          <p:cNvSpPr>
            <a:spLocks noGrp="1"/>
          </p:cNvSpPr>
          <p:nvPr>
            <p:ph type="title"/>
          </p:nvPr>
        </p:nvSpPr>
        <p:spPr/>
        <p:txBody>
          <a:bodyPr/>
          <a:lstStyle/>
          <a:p>
            <a:r>
              <a:rPr lang="en-ZA" dirty="0"/>
              <a:t>Priesthood of All Believers: Role of the Clergy</a:t>
            </a:r>
          </a:p>
        </p:txBody>
      </p:sp>
      <p:sp>
        <p:nvSpPr>
          <p:cNvPr id="3" name="Content Placeholder 2">
            <a:extLst>
              <a:ext uri="{FF2B5EF4-FFF2-40B4-BE49-F238E27FC236}">
                <a16:creationId xmlns:a16="http://schemas.microsoft.com/office/drawing/2014/main" id="{28FF2B4D-96C3-633B-AC99-8AEE790F1605}"/>
              </a:ext>
            </a:extLst>
          </p:cNvPr>
          <p:cNvSpPr>
            <a:spLocks noGrp="1"/>
          </p:cNvSpPr>
          <p:nvPr>
            <p:ph idx="1"/>
          </p:nvPr>
        </p:nvSpPr>
        <p:spPr>
          <a:xfrm>
            <a:off x="581192" y="1563757"/>
            <a:ext cx="11029615" cy="5406885"/>
          </a:xfrm>
        </p:spPr>
        <p:txBody>
          <a:bodyPr>
            <a:normAutofit/>
          </a:bodyPr>
          <a:lstStyle/>
          <a:p>
            <a:r>
              <a:rPr lang="en-ZA" dirty="0"/>
              <a:t>Your role as Clergy is multifaceted: You will have to be the driving force, the one who takes the conflict head on, the one who leads by example.</a:t>
            </a:r>
          </a:p>
          <a:p>
            <a:r>
              <a:rPr lang="en-ZA" dirty="0"/>
              <a:t>Part of your role will have to be Equipping and Empowering:</a:t>
            </a:r>
          </a:p>
          <a:p>
            <a:pPr lvl="1"/>
            <a:r>
              <a:rPr lang="en-ZA" dirty="0"/>
              <a:t>Equip believers for ministry.  Clergy should provide training resources, and guidance to help believers see the possibility of an alternative community, by helping believers identify and develop their spiritual gifts and talents</a:t>
            </a:r>
          </a:p>
          <a:p>
            <a:pPr lvl="1"/>
            <a:r>
              <a:rPr lang="en-ZA" dirty="0"/>
              <a:t>Empower believers for service: Clergy should encourage and empower believers (and hold them accountable) to serve others, both within and outside the church</a:t>
            </a:r>
          </a:p>
          <a:p>
            <a:r>
              <a:rPr lang="en-ZA" dirty="0"/>
              <a:t>Another is Leadership and Guidance</a:t>
            </a:r>
          </a:p>
          <a:p>
            <a:pPr lvl="1"/>
            <a:r>
              <a:rPr lang="en-ZA" dirty="0"/>
              <a:t>Provide Spiritual Guidance: Clergy should offer spiritual direction, counsel and support to help believers navigate their faith journey</a:t>
            </a:r>
          </a:p>
          <a:p>
            <a:pPr lvl="1"/>
            <a:r>
              <a:rPr lang="en-ZA" dirty="0"/>
              <a:t>Model Christian leadership:  Live what you preach.  Clergy should demonstrate in every aspect of their lives, that they are Christian leaders, living by exemplifying biblical values, integrity, and humility</a:t>
            </a:r>
          </a:p>
        </p:txBody>
      </p:sp>
    </p:spTree>
    <p:extLst>
      <p:ext uri="{BB962C8B-B14F-4D97-AF65-F5344CB8AC3E}">
        <p14:creationId xmlns:p14="http://schemas.microsoft.com/office/powerpoint/2010/main" val="38879834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DFAFAB-3CD9-207B-EA82-F0457E921681}"/>
              </a:ext>
            </a:extLst>
          </p:cNvPr>
          <p:cNvSpPr>
            <a:spLocks noGrp="1"/>
          </p:cNvSpPr>
          <p:nvPr>
            <p:ph type="title"/>
          </p:nvPr>
        </p:nvSpPr>
        <p:spPr/>
        <p:txBody>
          <a:bodyPr/>
          <a:lstStyle/>
          <a:p>
            <a:r>
              <a:rPr lang="en-ZA" dirty="0"/>
              <a:t>Priesthood of All Believers: Role of the Clergy</a:t>
            </a:r>
          </a:p>
        </p:txBody>
      </p:sp>
      <p:sp>
        <p:nvSpPr>
          <p:cNvPr id="3" name="Content Placeholder 2">
            <a:extLst>
              <a:ext uri="{FF2B5EF4-FFF2-40B4-BE49-F238E27FC236}">
                <a16:creationId xmlns:a16="http://schemas.microsoft.com/office/drawing/2014/main" id="{28FF2B4D-96C3-633B-AC99-8AEE790F1605}"/>
              </a:ext>
            </a:extLst>
          </p:cNvPr>
          <p:cNvSpPr>
            <a:spLocks noGrp="1"/>
          </p:cNvSpPr>
          <p:nvPr>
            <p:ph idx="1"/>
          </p:nvPr>
        </p:nvSpPr>
        <p:spPr>
          <a:xfrm>
            <a:off x="581192" y="2199861"/>
            <a:ext cx="11029615" cy="4770781"/>
          </a:xfrm>
        </p:spPr>
        <p:txBody>
          <a:bodyPr>
            <a:normAutofit/>
          </a:bodyPr>
          <a:lstStyle/>
          <a:p>
            <a:r>
              <a:rPr lang="en-ZA" sz="2400" dirty="0"/>
              <a:t>Facilitating Community and Accountability</a:t>
            </a:r>
          </a:p>
          <a:p>
            <a:pPr lvl="1"/>
            <a:r>
              <a:rPr lang="en-ZA" sz="2000" dirty="0"/>
              <a:t>Foster a sense of community: Clergy should create a sense of belonging, being welcomed and connected among believers, encouraging them to support, guide and hold one another accountable.</a:t>
            </a:r>
          </a:p>
          <a:p>
            <a:pPr lvl="1"/>
            <a:r>
              <a:rPr lang="en-ZA" sz="2000" dirty="0"/>
              <a:t>Establish accountability structures:  Clergy should establish systems of accountability, such as small groups or mentoring relationships, to help believers stay on track in their spiritual journey</a:t>
            </a:r>
          </a:p>
          <a:p>
            <a:r>
              <a:rPr lang="en-ZA" sz="2100" dirty="0"/>
              <a:t>Encouraging Spiritual Growth</a:t>
            </a:r>
          </a:p>
          <a:p>
            <a:pPr lvl="1"/>
            <a:r>
              <a:rPr lang="en-ZA" sz="1900" dirty="0"/>
              <a:t>Teach and Preach: Preach and teach the Word of God (not what you think they should hear, but to tell them the truth about what it means to be a disciple), helping believers to understand and apply biblical principles to their lives</a:t>
            </a:r>
          </a:p>
          <a:p>
            <a:pPr lvl="1"/>
            <a:r>
              <a:rPr lang="en-ZA" sz="1900" dirty="0"/>
              <a:t>Encourage spiritual practices:  Tell them your own discipline in spiritual practices such as prayer, fasting, Bible study, helping believers to deepen their relationship with God</a:t>
            </a:r>
          </a:p>
          <a:p>
            <a:endParaRPr lang="en-ZA" dirty="0"/>
          </a:p>
        </p:txBody>
      </p:sp>
    </p:spTree>
    <p:extLst>
      <p:ext uri="{BB962C8B-B14F-4D97-AF65-F5344CB8AC3E}">
        <p14:creationId xmlns:p14="http://schemas.microsoft.com/office/powerpoint/2010/main" val="22914249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C318AC-0AE2-FCCA-9CDA-878144190905}"/>
              </a:ext>
            </a:extLst>
          </p:cNvPr>
          <p:cNvSpPr>
            <a:spLocks noGrp="1"/>
          </p:cNvSpPr>
          <p:nvPr>
            <p:ph type="title"/>
          </p:nvPr>
        </p:nvSpPr>
        <p:spPr/>
        <p:txBody>
          <a:bodyPr/>
          <a:lstStyle/>
          <a:p>
            <a:r>
              <a:rPr lang="en-ZA" dirty="0"/>
              <a:t>Priesthood of All Believers: Role of the Clergy</a:t>
            </a:r>
          </a:p>
        </p:txBody>
      </p:sp>
      <p:sp>
        <p:nvSpPr>
          <p:cNvPr id="3" name="Content Placeholder 2">
            <a:extLst>
              <a:ext uri="{FF2B5EF4-FFF2-40B4-BE49-F238E27FC236}">
                <a16:creationId xmlns:a16="http://schemas.microsoft.com/office/drawing/2014/main" id="{64811107-C34C-940F-A5AE-371E4A867EF4}"/>
              </a:ext>
            </a:extLst>
          </p:cNvPr>
          <p:cNvSpPr>
            <a:spLocks noGrp="1"/>
          </p:cNvSpPr>
          <p:nvPr>
            <p:ph idx="1"/>
          </p:nvPr>
        </p:nvSpPr>
        <p:spPr>
          <a:xfrm>
            <a:off x="581192" y="1890876"/>
            <a:ext cx="11029615" cy="4788220"/>
          </a:xfrm>
        </p:spPr>
        <p:txBody>
          <a:bodyPr>
            <a:normAutofit/>
          </a:bodyPr>
          <a:lstStyle/>
          <a:p>
            <a:pPr lvl="1"/>
            <a:r>
              <a:rPr lang="en-ZA" sz="1900" dirty="0"/>
              <a:t>Ask the hard questions: Firstly, of yourself – this is often where we as Clergy fail, we think we are “holier” because of our Status.  When last have you asked yourself or was asked these questions and could honestly answer them?</a:t>
            </a:r>
          </a:p>
          <a:p>
            <a:pPr>
              <a:spcAft>
                <a:spcPts val="800"/>
              </a:spcAft>
            </a:pPr>
            <a:r>
              <a:rPr lang="en-ZA" sz="1900" dirty="0">
                <a:effectLst/>
                <a:latin typeface="Calibri" panose="020F0502020204030204" pitchFamily="34" charset="0"/>
                <a:ea typeface="Calibri" panose="020F0502020204030204" pitchFamily="34" charset="0"/>
                <a:cs typeface="Calibri" panose="020F0502020204030204" pitchFamily="34" charset="0"/>
              </a:rPr>
              <a:t>What known sins have you committed since our last meeting?</a:t>
            </a:r>
            <a:endParaRPr lang="en-ZA" sz="1900" dirty="0">
              <a:effectLst/>
              <a:latin typeface="Calibri" panose="020F0502020204030204" pitchFamily="34" charset="0"/>
              <a:ea typeface="Calibri" panose="020F0502020204030204" pitchFamily="34" charset="0"/>
              <a:cs typeface="Times New Roman" panose="02020603050405020304" pitchFamily="18" charset="0"/>
            </a:endParaRPr>
          </a:p>
          <a:p>
            <a:pPr>
              <a:spcAft>
                <a:spcPts val="800"/>
              </a:spcAft>
            </a:pPr>
            <a:r>
              <a:rPr lang="en-ZA" sz="1900" dirty="0">
                <a:effectLst/>
                <a:latin typeface="Calibri" panose="020F0502020204030204" pitchFamily="34" charset="0"/>
                <a:ea typeface="Calibri" panose="020F0502020204030204" pitchFamily="34" charset="0"/>
                <a:cs typeface="Calibri" panose="020F0502020204030204" pitchFamily="34" charset="0"/>
              </a:rPr>
              <a:t>What temptations have you met with? </a:t>
            </a:r>
            <a:endParaRPr lang="en-ZA" sz="1900" dirty="0">
              <a:effectLst/>
              <a:latin typeface="Calibri" panose="020F0502020204030204" pitchFamily="34" charset="0"/>
              <a:ea typeface="Calibri" panose="020F0502020204030204" pitchFamily="34" charset="0"/>
              <a:cs typeface="Times New Roman" panose="02020603050405020304" pitchFamily="18" charset="0"/>
            </a:endParaRPr>
          </a:p>
          <a:p>
            <a:pPr>
              <a:spcAft>
                <a:spcPts val="800"/>
              </a:spcAft>
            </a:pPr>
            <a:r>
              <a:rPr lang="en-ZA" sz="1900" dirty="0">
                <a:effectLst/>
                <a:latin typeface="Calibri" panose="020F0502020204030204" pitchFamily="34" charset="0"/>
                <a:ea typeface="Calibri" panose="020F0502020204030204" pitchFamily="34" charset="0"/>
                <a:cs typeface="Calibri" panose="020F0502020204030204" pitchFamily="34" charset="0"/>
              </a:rPr>
              <a:t>How were you delivered? </a:t>
            </a:r>
            <a:endParaRPr lang="en-ZA" sz="1900" dirty="0">
              <a:effectLst/>
              <a:latin typeface="Calibri" panose="020F0502020204030204" pitchFamily="34" charset="0"/>
              <a:ea typeface="Calibri" panose="020F0502020204030204" pitchFamily="34" charset="0"/>
              <a:cs typeface="Times New Roman" panose="02020603050405020304" pitchFamily="18" charset="0"/>
            </a:endParaRPr>
          </a:p>
          <a:p>
            <a:pPr>
              <a:spcAft>
                <a:spcPts val="800"/>
              </a:spcAft>
            </a:pPr>
            <a:r>
              <a:rPr lang="en-ZA" sz="1900" dirty="0">
                <a:effectLst/>
                <a:latin typeface="Calibri" panose="020F0502020204030204" pitchFamily="34" charset="0"/>
                <a:ea typeface="Calibri" panose="020F0502020204030204" pitchFamily="34" charset="0"/>
                <a:cs typeface="Calibri" panose="020F0502020204030204" pitchFamily="34" charset="0"/>
              </a:rPr>
              <a:t>What have you thought, said, or done, of which you doubt whether it be sin or not? </a:t>
            </a:r>
            <a:endParaRPr lang="en-ZA" sz="1900" dirty="0">
              <a:effectLst/>
              <a:latin typeface="Calibri" panose="020F0502020204030204" pitchFamily="34" charset="0"/>
              <a:ea typeface="Calibri" panose="020F0502020204030204" pitchFamily="34" charset="0"/>
              <a:cs typeface="Times New Roman" panose="02020603050405020304" pitchFamily="18" charset="0"/>
            </a:endParaRPr>
          </a:p>
          <a:p>
            <a:pPr>
              <a:spcAft>
                <a:spcPts val="800"/>
              </a:spcAft>
            </a:pPr>
            <a:r>
              <a:rPr lang="en-ZA" sz="1900" dirty="0">
                <a:effectLst/>
                <a:latin typeface="Calibri" panose="020F0502020204030204" pitchFamily="34" charset="0"/>
                <a:ea typeface="Calibri" panose="020F0502020204030204" pitchFamily="34" charset="0"/>
                <a:cs typeface="Calibri" panose="020F0502020204030204" pitchFamily="34" charset="0"/>
              </a:rPr>
              <a:t>Have you nothing you desire to keep secret? </a:t>
            </a:r>
            <a:endParaRPr lang="en-ZA" sz="1900" dirty="0">
              <a:effectLst/>
              <a:latin typeface="Calibri" panose="020F0502020204030204" pitchFamily="34" charset="0"/>
              <a:ea typeface="Calibri" panose="020F0502020204030204" pitchFamily="34" charset="0"/>
              <a:cs typeface="Times New Roman" panose="02020603050405020304" pitchFamily="18" charset="0"/>
            </a:endParaRPr>
          </a:p>
          <a:p>
            <a:pPr lvl="2"/>
            <a:endParaRPr lang="en-ZA" sz="1900" dirty="0"/>
          </a:p>
          <a:p>
            <a:endParaRPr lang="en-ZA" dirty="0"/>
          </a:p>
        </p:txBody>
      </p:sp>
    </p:spTree>
    <p:extLst>
      <p:ext uri="{BB962C8B-B14F-4D97-AF65-F5344CB8AC3E}">
        <p14:creationId xmlns:p14="http://schemas.microsoft.com/office/powerpoint/2010/main" val="26582680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C19F1E-A703-7CEB-005E-2D4FDC16CA6A}"/>
              </a:ext>
            </a:extLst>
          </p:cNvPr>
          <p:cNvSpPr>
            <a:spLocks noGrp="1"/>
          </p:cNvSpPr>
          <p:nvPr>
            <p:ph type="title"/>
          </p:nvPr>
        </p:nvSpPr>
        <p:spPr/>
        <p:txBody>
          <a:bodyPr/>
          <a:lstStyle/>
          <a:p>
            <a:r>
              <a:rPr lang="en-ZA" dirty="0"/>
              <a:t>Priesthood of All Believers: Role of the Clergy</a:t>
            </a:r>
          </a:p>
        </p:txBody>
      </p:sp>
      <p:sp>
        <p:nvSpPr>
          <p:cNvPr id="3" name="Content Placeholder 2">
            <a:extLst>
              <a:ext uri="{FF2B5EF4-FFF2-40B4-BE49-F238E27FC236}">
                <a16:creationId xmlns:a16="http://schemas.microsoft.com/office/drawing/2014/main" id="{0C55CF6A-A119-8536-6C83-E86A1169253F}"/>
              </a:ext>
            </a:extLst>
          </p:cNvPr>
          <p:cNvSpPr>
            <a:spLocks noGrp="1"/>
          </p:cNvSpPr>
          <p:nvPr>
            <p:ph idx="1"/>
          </p:nvPr>
        </p:nvSpPr>
        <p:spPr>
          <a:xfrm>
            <a:off x="581192" y="2340864"/>
            <a:ext cx="11029615" cy="4815310"/>
          </a:xfrm>
        </p:spPr>
        <p:txBody>
          <a:bodyPr>
            <a:normAutofit/>
          </a:bodyPr>
          <a:lstStyle/>
          <a:p>
            <a:r>
              <a:rPr lang="en-ZA" sz="2000" dirty="0"/>
              <a:t>Empowering Discipleship: </a:t>
            </a:r>
          </a:p>
          <a:p>
            <a:pPr lvl="1"/>
            <a:r>
              <a:rPr lang="en-ZA" sz="1800" dirty="0"/>
              <a:t>Identify and develop leaders: recognize and develop the leadership potential of all believers, empowering them to become disciple-makers</a:t>
            </a:r>
          </a:p>
          <a:p>
            <a:pPr lvl="1"/>
            <a:r>
              <a:rPr lang="en-ZA" sz="1800" dirty="0"/>
              <a:t>Multiply disciples: Encourage and equip all believers to make disciples, multiplying the impact of the church</a:t>
            </a:r>
          </a:p>
          <a:p>
            <a:pPr lvl="1"/>
            <a:endParaRPr lang="en-ZA" sz="1800" dirty="0"/>
          </a:p>
          <a:p>
            <a:r>
              <a:rPr lang="en-ZA" sz="2000" dirty="0"/>
              <a:t>You set the example: </a:t>
            </a:r>
          </a:p>
          <a:p>
            <a:pPr lvl="1"/>
            <a:r>
              <a:rPr lang="en-ZA" sz="1800" dirty="0"/>
              <a:t>Your leadership will either equip, empower, guide and build believers</a:t>
            </a:r>
          </a:p>
          <a:p>
            <a:pPr lvl="1"/>
            <a:r>
              <a:rPr lang="en-ZA" sz="1800" dirty="0"/>
              <a:t>They will follow your lead as long as it is true, trustworthy, authentic, humble</a:t>
            </a:r>
          </a:p>
          <a:p>
            <a:pPr lvl="1"/>
            <a:r>
              <a:rPr lang="en-ZA" sz="1800" dirty="0"/>
              <a:t>If you are a mature disciple, you will help believers become mature disciples who make a positive impact on the world</a:t>
            </a:r>
          </a:p>
        </p:txBody>
      </p:sp>
    </p:spTree>
    <p:extLst>
      <p:ext uri="{BB962C8B-B14F-4D97-AF65-F5344CB8AC3E}">
        <p14:creationId xmlns:p14="http://schemas.microsoft.com/office/powerpoint/2010/main" val="12971716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6" end="6"/>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B83701-05CB-7B36-938E-6FC131A6FA30}"/>
              </a:ext>
            </a:extLst>
          </p:cNvPr>
          <p:cNvSpPr>
            <a:spLocks noGrp="1"/>
          </p:cNvSpPr>
          <p:nvPr>
            <p:ph type="title"/>
          </p:nvPr>
        </p:nvSpPr>
        <p:spPr/>
        <p:txBody>
          <a:bodyPr/>
          <a:lstStyle/>
          <a:p>
            <a:r>
              <a:rPr lang="en-ZA" dirty="0"/>
              <a:t>Empire or Kingdom: The Dilemma Clergy Face</a:t>
            </a:r>
          </a:p>
        </p:txBody>
      </p:sp>
      <p:sp>
        <p:nvSpPr>
          <p:cNvPr id="3" name="Content Placeholder 2">
            <a:extLst>
              <a:ext uri="{FF2B5EF4-FFF2-40B4-BE49-F238E27FC236}">
                <a16:creationId xmlns:a16="http://schemas.microsoft.com/office/drawing/2014/main" id="{7390A932-EB86-DEE6-F13E-EA79AC405499}"/>
              </a:ext>
            </a:extLst>
          </p:cNvPr>
          <p:cNvSpPr>
            <a:spLocks noGrp="1"/>
          </p:cNvSpPr>
          <p:nvPr>
            <p:ph idx="1"/>
          </p:nvPr>
        </p:nvSpPr>
        <p:spPr>
          <a:xfrm>
            <a:off x="581192" y="1890875"/>
            <a:ext cx="11029615" cy="5318307"/>
          </a:xfrm>
        </p:spPr>
        <p:txBody>
          <a:bodyPr>
            <a:normAutofit/>
          </a:bodyPr>
          <a:lstStyle/>
          <a:p>
            <a:r>
              <a:rPr lang="en-ZA" sz="1600" dirty="0"/>
              <a:t>The collar you wear “sets you apart”.  But for what?</a:t>
            </a:r>
          </a:p>
          <a:p>
            <a:pPr lvl="1"/>
            <a:r>
              <a:rPr lang="en-ZA" dirty="0"/>
              <a:t>Building your empire?</a:t>
            </a:r>
          </a:p>
          <a:p>
            <a:pPr lvl="1"/>
            <a:r>
              <a:rPr lang="en-ZA" dirty="0"/>
              <a:t>Power?</a:t>
            </a:r>
          </a:p>
          <a:p>
            <a:pPr lvl="1"/>
            <a:r>
              <a:rPr lang="en-ZA" dirty="0"/>
              <a:t>Money?</a:t>
            </a:r>
          </a:p>
          <a:p>
            <a:pPr lvl="1"/>
            <a:r>
              <a:rPr lang="en-ZA" dirty="0"/>
              <a:t>Abuse?</a:t>
            </a:r>
          </a:p>
          <a:p>
            <a:pPr lvl="1"/>
            <a:r>
              <a:rPr lang="en-ZA" dirty="0"/>
              <a:t>Hierarchy?</a:t>
            </a:r>
          </a:p>
          <a:p>
            <a:pPr lvl="1"/>
            <a:r>
              <a:rPr lang="en-ZA" dirty="0"/>
              <a:t>Institutional protection?</a:t>
            </a:r>
          </a:p>
          <a:p>
            <a:pPr lvl="1"/>
            <a:r>
              <a:rPr lang="en-ZA" dirty="0"/>
              <a:t>Status?</a:t>
            </a:r>
          </a:p>
          <a:p>
            <a:pPr lvl="1"/>
            <a:r>
              <a:rPr lang="en-ZA" dirty="0"/>
              <a:t>Superior training and education?</a:t>
            </a:r>
          </a:p>
          <a:p>
            <a:r>
              <a:rPr lang="en-ZA" sz="1600" dirty="0"/>
              <a:t>We all understand that we are all called into the body of Christ with different callings and different gifts, but we should be convinced that we are all equal within the body of Christ, and only once clergy accept this understanding, out real expression of the Kingdom of God in our world will lead to a truly, powerful Priesthood that can impact the world.</a:t>
            </a:r>
          </a:p>
          <a:p>
            <a:r>
              <a:rPr lang="en-ZA" sz="1600" dirty="0"/>
              <a:t>A lot of expectations are placed on us, yet, our role is to lead and follow at the same time.  Not an easy balance</a:t>
            </a:r>
          </a:p>
          <a:p>
            <a:r>
              <a:rPr lang="en-ZA" sz="1600" dirty="0"/>
              <a:t>And I know laity can be difficult, but…Jesus took a bunch of rough people and loved them into being devout disciples.</a:t>
            </a:r>
          </a:p>
        </p:txBody>
      </p:sp>
    </p:spTree>
    <p:extLst>
      <p:ext uri="{BB962C8B-B14F-4D97-AF65-F5344CB8AC3E}">
        <p14:creationId xmlns:p14="http://schemas.microsoft.com/office/powerpoint/2010/main" val="8714409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9" end="9"/>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
                                            <p:txEl>
                                              <p:pRg st="10" end="10"/>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186853-4545-CB3F-BFA7-16F433F58A1C}"/>
              </a:ext>
            </a:extLst>
          </p:cNvPr>
          <p:cNvSpPr>
            <a:spLocks noGrp="1"/>
          </p:cNvSpPr>
          <p:nvPr>
            <p:ph type="title"/>
          </p:nvPr>
        </p:nvSpPr>
        <p:spPr/>
        <p:txBody>
          <a:bodyPr/>
          <a:lstStyle/>
          <a:p>
            <a:r>
              <a:rPr lang="en-ZA" dirty="0"/>
              <a:t>Priesthood of All Believers: Role of Laity</a:t>
            </a:r>
          </a:p>
        </p:txBody>
      </p:sp>
      <p:sp>
        <p:nvSpPr>
          <p:cNvPr id="3" name="Content Placeholder 2">
            <a:extLst>
              <a:ext uri="{FF2B5EF4-FFF2-40B4-BE49-F238E27FC236}">
                <a16:creationId xmlns:a16="http://schemas.microsoft.com/office/drawing/2014/main" id="{B40958D4-9B3C-62F9-4AFD-726FC8247B8C}"/>
              </a:ext>
            </a:extLst>
          </p:cNvPr>
          <p:cNvSpPr>
            <a:spLocks noGrp="1"/>
          </p:cNvSpPr>
          <p:nvPr>
            <p:ph idx="1"/>
          </p:nvPr>
        </p:nvSpPr>
        <p:spPr/>
        <p:txBody>
          <a:bodyPr>
            <a:normAutofit/>
          </a:bodyPr>
          <a:lstStyle/>
          <a:p>
            <a:r>
              <a:rPr lang="en-ZA" dirty="0"/>
              <a:t>Exercise their prophetic voice, speaking truth to power and advocating for justice (Micah 6:8).</a:t>
            </a:r>
          </a:p>
          <a:p>
            <a:r>
              <a:rPr lang="en-ZA" dirty="0"/>
              <a:t>Utilize their gifts, skills, and experiences to serve and transform their communities (1 Corinthians 12:4-6).</a:t>
            </a:r>
          </a:p>
          <a:p>
            <a:r>
              <a:rPr lang="en-ZA" dirty="0"/>
              <a:t>Hold clergy accountable for their actions and teachings, ensuring they remain true to the Gospel (Matthew 18:15-17).</a:t>
            </a:r>
          </a:p>
          <a:p>
            <a:r>
              <a:rPr lang="en-ZA" dirty="0"/>
              <a:t>While collaborating to awaken prophetic urgency and agency, respect for clergy is important.  </a:t>
            </a:r>
          </a:p>
          <a:p>
            <a:r>
              <a:rPr lang="en-ZA" dirty="0"/>
              <a:t>Build up others</a:t>
            </a:r>
          </a:p>
          <a:p>
            <a:r>
              <a:rPr lang="en-ZA" dirty="0"/>
              <a:t>Reach out and Reach in</a:t>
            </a:r>
          </a:p>
        </p:txBody>
      </p:sp>
    </p:spTree>
    <p:extLst>
      <p:ext uri="{BB962C8B-B14F-4D97-AF65-F5344CB8AC3E}">
        <p14:creationId xmlns:p14="http://schemas.microsoft.com/office/powerpoint/2010/main" val="10030799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3854CB-1584-63DB-3AE6-3820A9076DC3}"/>
              </a:ext>
            </a:extLst>
          </p:cNvPr>
          <p:cNvSpPr>
            <a:spLocks noGrp="1"/>
          </p:cNvSpPr>
          <p:nvPr>
            <p:ph type="title"/>
          </p:nvPr>
        </p:nvSpPr>
        <p:spPr/>
        <p:txBody>
          <a:bodyPr/>
          <a:lstStyle/>
          <a:p>
            <a:r>
              <a:rPr lang="en-ZA" dirty="0"/>
              <a:t>Pitfalls for Laity</a:t>
            </a:r>
          </a:p>
        </p:txBody>
      </p:sp>
      <p:sp>
        <p:nvSpPr>
          <p:cNvPr id="3" name="Content Placeholder 2">
            <a:extLst>
              <a:ext uri="{FF2B5EF4-FFF2-40B4-BE49-F238E27FC236}">
                <a16:creationId xmlns:a16="http://schemas.microsoft.com/office/drawing/2014/main" id="{55C22983-2CDE-8C49-E3C8-B584EFD0B9D4}"/>
              </a:ext>
            </a:extLst>
          </p:cNvPr>
          <p:cNvSpPr>
            <a:spLocks noGrp="1"/>
          </p:cNvSpPr>
          <p:nvPr>
            <p:ph idx="1"/>
          </p:nvPr>
        </p:nvSpPr>
        <p:spPr/>
        <p:txBody>
          <a:bodyPr/>
          <a:lstStyle/>
          <a:p>
            <a:r>
              <a:rPr lang="en-ZA" dirty="0"/>
              <a:t>Abdicating their responsibilities, relying solely on clergy for spiritual guidance and direction.</a:t>
            </a:r>
          </a:p>
          <a:p>
            <a:r>
              <a:rPr lang="en-ZA" dirty="0"/>
              <a:t>Undermining clergy authority, neglecting the importance of spiritual leadership and guidance.</a:t>
            </a:r>
          </a:p>
          <a:p>
            <a:r>
              <a:rPr lang="en-ZA" dirty="0"/>
              <a:t>Vying for power, position, playing politics rather than being disciples and making disciples</a:t>
            </a:r>
          </a:p>
          <a:p>
            <a:r>
              <a:rPr lang="en-ZA" dirty="0"/>
              <a:t>Pointing fingers, avoiding being held accountable</a:t>
            </a:r>
          </a:p>
          <a:p>
            <a:r>
              <a:rPr lang="en-ZA" dirty="0"/>
              <a:t>Using Church processes to trip up clergy and others</a:t>
            </a:r>
          </a:p>
          <a:p>
            <a:endParaRPr lang="en-ZA" dirty="0"/>
          </a:p>
        </p:txBody>
      </p:sp>
    </p:spTree>
    <p:extLst>
      <p:ext uri="{BB962C8B-B14F-4D97-AF65-F5344CB8AC3E}">
        <p14:creationId xmlns:p14="http://schemas.microsoft.com/office/powerpoint/2010/main" val="3960655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122209-9046-E21C-0A1E-C88D32FB71BD}"/>
              </a:ext>
            </a:extLst>
          </p:cNvPr>
          <p:cNvSpPr>
            <a:spLocks noGrp="1"/>
          </p:cNvSpPr>
          <p:nvPr>
            <p:ph type="title"/>
          </p:nvPr>
        </p:nvSpPr>
        <p:spPr/>
        <p:txBody>
          <a:bodyPr/>
          <a:lstStyle/>
          <a:p>
            <a:r>
              <a:rPr lang="en-ZA" dirty="0"/>
              <a:t>John Wesley: Three-Stand Discipleship Process</a:t>
            </a:r>
          </a:p>
        </p:txBody>
      </p:sp>
      <p:sp>
        <p:nvSpPr>
          <p:cNvPr id="3" name="Content Placeholder 2">
            <a:extLst>
              <a:ext uri="{FF2B5EF4-FFF2-40B4-BE49-F238E27FC236}">
                <a16:creationId xmlns:a16="http://schemas.microsoft.com/office/drawing/2014/main" id="{DEFDBE37-85BB-B806-6487-179C05F9565B}"/>
              </a:ext>
            </a:extLst>
          </p:cNvPr>
          <p:cNvSpPr>
            <a:spLocks noGrp="1"/>
          </p:cNvSpPr>
          <p:nvPr>
            <p:ph idx="1"/>
          </p:nvPr>
        </p:nvSpPr>
        <p:spPr>
          <a:xfrm>
            <a:off x="581192" y="1068656"/>
            <a:ext cx="11029615" cy="5411658"/>
          </a:xfrm>
        </p:spPr>
        <p:txBody>
          <a:bodyPr>
            <a:normAutofit/>
          </a:bodyPr>
          <a:lstStyle/>
          <a:p>
            <a:r>
              <a:rPr lang="en-ZA" dirty="0"/>
              <a:t>The single greatest weakness in Church is that supposed members are not really involved in Church, and think it not strange that they are apathetic to involvement. And those who are involved, want to dominate</a:t>
            </a:r>
            <a:r>
              <a:rPr lang="en-ZA" dirty="0">
                <a:sym typeface="Wingdings" panose="05000000000000000000" pitchFamily="2" charset="2"/>
              </a:rPr>
              <a:t></a:t>
            </a:r>
            <a:endParaRPr lang="en-ZA" dirty="0"/>
          </a:p>
          <a:p>
            <a:r>
              <a:rPr lang="en-ZA" dirty="0"/>
              <a:t>MCSA identifies and recognize Christ’s intention to make His Church a militant company as what is “conventional” is not enough.</a:t>
            </a:r>
          </a:p>
          <a:p>
            <a:r>
              <a:rPr lang="en-ZA" dirty="0"/>
              <a:t>If 90% of our membership/soldiers are not trained or involved, the battle will be lost.</a:t>
            </a:r>
          </a:p>
          <a:p>
            <a:r>
              <a:rPr lang="en-ZA" dirty="0"/>
              <a:t>Wesley developed a simple plan for maturing and equipping believers, founded on Jesus’ way for discipleship</a:t>
            </a:r>
          </a:p>
          <a:p>
            <a:r>
              <a:rPr lang="en-ZA" dirty="0"/>
              <a:t>Three-Strands of Gospel: </a:t>
            </a:r>
            <a:r>
              <a:rPr lang="en-ZA" dirty="0" err="1"/>
              <a:t>Crowd+Cell+CORE</a:t>
            </a:r>
            <a:r>
              <a:rPr lang="en-ZA" dirty="0"/>
              <a:t>=Church</a:t>
            </a:r>
          </a:p>
          <a:p>
            <a:r>
              <a:rPr lang="en-ZA" dirty="0"/>
              <a:t>Three-Strands of Growth:  </a:t>
            </a:r>
            <a:r>
              <a:rPr lang="en-ZA" dirty="0" err="1"/>
              <a:t>Christ+Clergy+Laity</a:t>
            </a:r>
            <a:r>
              <a:rPr lang="en-ZA" dirty="0"/>
              <a:t>=Church</a:t>
            </a:r>
          </a:p>
        </p:txBody>
      </p:sp>
    </p:spTree>
    <p:extLst>
      <p:ext uri="{BB962C8B-B14F-4D97-AF65-F5344CB8AC3E}">
        <p14:creationId xmlns:p14="http://schemas.microsoft.com/office/powerpoint/2010/main" val="2898960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AEED92-BBAA-2F9C-8F12-1EA045233AA8}"/>
              </a:ext>
            </a:extLst>
          </p:cNvPr>
          <p:cNvSpPr>
            <a:spLocks noGrp="1"/>
          </p:cNvSpPr>
          <p:nvPr>
            <p:ph type="title"/>
          </p:nvPr>
        </p:nvSpPr>
        <p:spPr/>
        <p:txBody>
          <a:bodyPr/>
          <a:lstStyle/>
          <a:p>
            <a:r>
              <a:rPr lang="en-ZA" dirty="0"/>
              <a:t>Four Basic Principles of Discipleship</a:t>
            </a:r>
          </a:p>
        </p:txBody>
      </p:sp>
      <p:sp>
        <p:nvSpPr>
          <p:cNvPr id="3" name="Content Placeholder 2">
            <a:extLst>
              <a:ext uri="{FF2B5EF4-FFF2-40B4-BE49-F238E27FC236}">
                <a16:creationId xmlns:a16="http://schemas.microsoft.com/office/drawing/2014/main" id="{0F6CD1E1-03E2-9A5F-32F1-F252999D92D7}"/>
              </a:ext>
            </a:extLst>
          </p:cNvPr>
          <p:cNvSpPr>
            <a:spLocks noGrp="1"/>
          </p:cNvSpPr>
          <p:nvPr>
            <p:ph idx="1"/>
          </p:nvPr>
        </p:nvSpPr>
        <p:spPr/>
        <p:txBody>
          <a:bodyPr>
            <a:normAutofit lnSpcReduction="10000"/>
          </a:bodyPr>
          <a:lstStyle/>
          <a:p>
            <a:r>
              <a:rPr lang="en-ZA" dirty="0"/>
              <a:t>Discipleship hinges on four basic principles</a:t>
            </a:r>
          </a:p>
          <a:p>
            <a:r>
              <a:rPr lang="en-ZA" dirty="0"/>
              <a:t>The Necessity of Discipleship: Wesley wrote: “I am more and more convinced that the devil himself desires nothing more than this, that the people of any place should be half-awakened and then left to themselves to fall asleep again”</a:t>
            </a:r>
          </a:p>
          <a:p>
            <a:r>
              <a:rPr lang="en-ZA" dirty="0"/>
              <a:t>The Necessity of Small Groups: In 1743 Wesley organised a society having the form and seeking the power of godliness, discipline was key, united in order to pray, receive the word, watch over one another in love, to help each other work out their salvation.</a:t>
            </a:r>
          </a:p>
          <a:p>
            <a:r>
              <a:rPr lang="en-ZA" dirty="0"/>
              <a:t>The Necessity of Leadership: “Give me one hundred preachers who fear nothing but sin, and desire nothing but God, and I care not a straw whether they be clergy or laymen, such alone will shake the gates of hell and set up the kingdom of heaven upon earth.”</a:t>
            </a:r>
          </a:p>
          <a:p>
            <a:r>
              <a:rPr lang="en-ZA" dirty="0"/>
              <a:t>Holiness and Service: become like Jesus and do what he did</a:t>
            </a:r>
          </a:p>
          <a:p>
            <a:endParaRPr lang="en-ZA" dirty="0"/>
          </a:p>
        </p:txBody>
      </p:sp>
    </p:spTree>
    <p:extLst>
      <p:ext uri="{BB962C8B-B14F-4D97-AF65-F5344CB8AC3E}">
        <p14:creationId xmlns:p14="http://schemas.microsoft.com/office/powerpoint/2010/main" val="8306014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A83B03-716C-5683-58FE-351791D49142}"/>
              </a:ext>
            </a:extLst>
          </p:cNvPr>
          <p:cNvSpPr>
            <a:spLocks noGrp="1"/>
          </p:cNvSpPr>
          <p:nvPr>
            <p:ph type="title"/>
          </p:nvPr>
        </p:nvSpPr>
        <p:spPr/>
        <p:txBody>
          <a:bodyPr/>
          <a:lstStyle/>
          <a:p>
            <a:r>
              <a:rPr lang="en-ZA"/>
              <a:t>Unpacking The Priesthood of all Believers</a:t>
            </a:r>
            <a:endParaRPr lang="en-ZA" dirty="0"/>
          </a:p>
        </p:txBody>
      </p:sp>
      <p:sp>
        <p:nvSpPr>
          <p:cNvPr id="3" name="Content Placeholder 2">
            <a:extLst>
              <a:ext uri="{FF2B5EF4-FFF2-40B4-BE49-F238E27FC236}">
                <a16:creationId xmlns:a16="http://schemas.microsoft.com/office/drawing/2014/main" id="{D3923779-7589-9166-B1C0-347D19B61E1C}"/>
              </a:ext>
            </a:extLst>
          </p:cNvPr>
          <p:cNvSpPr>
            <a:spLocks noGrp="1"/>
          </p:cNvSpPr>
          <p:nvPr>
            <p:ph idx="1"/>
          </p:nvPr>
        </p:nvSpPr>
        <p:spPr/>
        <p:txBody>
          <a:bodyPr/>
          <a:lstStyle/>
          <a:p>
            <a:r>
              <a:rPr lang="en-ZA" dirty="0"/>
              <a:t>Best way to unpack something like this is to break it down into smaller pieces.  May I ask that one of you act as scribe for the answers, please?</a:t>
            </a:r>
          </a:p>
          <a:p>
            <a:r>
              <a:rPr lang="en-ZA" dirty="0"/>
              <a:t>Q1:  What is a Priest (in your opinion)?</a:t>
            </a:r>
          </a:p>
          <a:p>
            <a:r>
              <a:rPr lang="en-ZA" dirty="0"/>
              <a:t>Q2:  What then is a Priesthood?</a:t>
            </a:r>
          </a:p>
          <a:p>
            <a:r>
              <a:rPr lang="en-ZA" dirty="0"/>
              <a:t>Q 3:  Who are considered Believers?</a:t>
            </a:r>
          </a:p>
          <a:p>
            <a:r>
              <a:rPr lang="en-ZA" dirty="0"/>
              <a:t>Q4: Why all not some?</a:t>
            </a:r>
          </a:p>
          <a:p>
            <a:endParaRPr lang="en-ZA" dirty="0"/>
          </a:p>
        </p:txBody>
      </p:sp>
    </p:spTree>
    <p:extLst>
      <p:ext uri="{BB962C8B-B14F-4D97-AF65-F5344CB8AC3E}">
        <p14:creationId xmlns:p14="http://schemas.microsoft.com/office/powerpoint/2010/main" val="2722331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AD4591-5E57-540F-A2D7-D58A3468DD51}"/>
              </a:ext>
            </a:extLst>
          </p:cNvPr>
          <p:cNvSpPr>
            <a:spLocks noGrp="1"/>
          </p:cNvSpPr>
          <p:nvPr>
            <p:ph type="title"/>
          </p:nvPr>
        </p:nvSpPr>
        <p:spPr/>
        <p:txBody>
          <a:bodyPr/>
          <a:lstStyle/>
          <a:p>
            <a:r>
              <a:rPr lang="en-ZA" dirty="0"/>
              <a:t>The End Product of Disciple Making: Holiness</a:t>
            </a:r>
          </a:p>
        </p:txBody>
      </p:sp>
      <p:sp>
        <p:nvSpPr>
          <p:cNvPr id="3" name="Content Placeholder 2">
            <a:extLst>
              <a:ext uri="{FF2B5EF4-FFF2-40B4-BE49-F238E27FC236}">
                <a16:creationId xmlns:a16="http://schemas.microsoft.com/office/drawing/2014/main" id="{9994AB3F-1DC8-C834-67AF-F349932FA2F4}"/>
              </a:ext>
            </a:extLst>
          </p:cNvPr>
          <p:cNvSpPr>
            <a:spLocks noGrp="1"/>
          </p:cNvSpPr>
          <p:nvPr>
            <p:ph idx="1"/>
          </p:nvPr>
        </p:nvSpPr>
        <p:spPr>
          <a:xfrm>
            <a:off x="581192" y="1987826"/>
            <a:ext cx="11029615" cy="4870174"/>
          </a:xfrm>
        </p:spPr>
        <p:txBody>
          <a:bodyPr/>
          <a:lstStyle/>
          <a:p>
            <a:r>
              <a:rPr lang="en-ZA" dirty="0"/>
              <a:t>Holiness and Justice</a:t>
            </a:r>
          </a:p>
          <a:p>
            <a:r>
              <a:rPr lang="en-ZA" dirty="0"/>
              <a:t>We all know the Methodist tradition of using Wesley’s phrase “there is no holiness but social holiness”</a:t>
            </a:r>
          </a:p>
          <a:p>
            <a:r>
              <a:rPr lang="en-ZA" dirty="0"/>
              <a:t>Yet, the interrelationship is unclear.  For me, it creates the possibility that one can be personally holy without being socially holy or vice versa.</a:t>
            </a:r>
          </a:p>
          <a:p>
            <a:r>
              <a:rPr lang="en-ZA" dirty="0"/>
              <a:t>The end product of Disciple making is always love!  Wesley’s interpretation of holiness was an issue of love.</a:t>
            </a:r>
          </a:p>
          <a:p>
            <a:r>
              <a:rPr lang="en-ZA" dirty="0"/>
              <a:t>But what does this even mean in regard to the Priesthood of all believers:  Well…</a:t>
            </a:r>
          </a:p>
          <a:p>
            <a:r>
              <a:rPr lang="en-ZA" dirty="0"/>
              <a:t>“Nothing higher and nothing lower than this the pure love of God and man – the loving God with all our heart and soul, and our neighbour as ourselves.  It is love governing the heart and the life, running through all our tempers, words and actions” </a:t>
            </a:r>
          </a:p>
          <a:p>
            <a:r>
              <a:rPr lang="en-ZA" dirty="0"/>
              <a:t>The questions you have to ask – Do I LOVE those I serve with? Do I LOVE those I lead? Do I LOVE all I encounter?</a:t>
            </a:r>
          </a:p>
        </p:txBody>
      </p:sp>
    </p:spTree>
    <p:extLst>
      <p:ext uri="{BB962C8B-B14F-4D97-AF65-F5344CB8AC3E}">
        <p14:creationId xmlns:p14="http://schemas.microsoft.com/office/powerpoint/2010/main" val="11155112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73B9CA-9CE1-7F8C-BFA3-865CF5940A1C}"/>
              </a:ext>
            </a:extLst>
          </p:cNvPr>
          <p:cNvSpPr>
            <a:spLocks noGrp="1"/>
          </p:cNvSpPr>
          <p:nvPr>
            <p:ph type="title"/>
          </p:nvPr>
        </p:nvSpPr>
        <p:spPr/>
        <p:txBody>
          <a:bodyPr/>
          <a:lstStyle/>
          <a:p>
            <a:r>
              <a:rPr lang="en-ZA" dirty="0"/>
              <a:t>THE MCSA’S Seven Transformational Goals</a:t>
            </a:r>
          </a:p>
        </p:txBody>
      </p:sp>
      <p:sp>
        <p:nvSpPr>
          <p:cNvPr id="3" name="Content Placeholder 2">
            <a:extLst>
              <a:ext uri="{FF2B5EF4-FFF2-40B4-BE49-F238E27FC236}">
                <a16:creationId xmlns:a16="http://schemas.microsoft.com/office/drawing/2014/main" id="{9D677F78-A1AC-EA57-5232-0FD5415F314A}"/>
              </a:ext>
            </a:extLst>
          </p:cNvPr>
          <p:cNvSpPr>
            <a:spLocks noGrp="1"/>
          </p:cNvSpPr>
          <p:nvPr>
            <p:ph idx="1"/>
          </p:nvPr>
        </p:nvSpPr>
        <p:spPr>
          <a:xfrm>
            <a:off x="581192" y="1987825"/>
            <a:ext cx="11029615" cy="4518991"/>
          </a:xfrm>
        </p:spPr>
        <p:txBody>
          <a:bodyPr>
            <a:normAutofit/>
          </a:bodyPr>
          <a:lstStyle/>
          <a:p>
            <a:r>
              <a:rPr lang="en-ZA" sz="1800" dirty="0"/>
              <a:t>In the MCSA there 7 transformational goals that guide our work or at least that should guide our work. Included in those transformational goals are the following two:</a:t>
            </a:r>
          </a:p>
          <a:p>
            <a:pPr lvl="1"/>
            <a:r>
              <a:rPr lang="en-ZA" sz="1600" dirty="0"/>
              <a:t>A rediscovery of the Priesthood of all believers</a:t>
            </a:r>
          </a:p>
          <a:p>
            <a:pPr lvl="1"/>
            <a:r>
              <a:rPr lang="en-ZA" sz="1600" dirty="0"/>
              <a:t>A redefinition and the authentication of the vocation of the clergy in church</a:t>
            </a:r>
          </a:p>
          <a:p>
            <a:r>
              <a:rPr lang="en-ZA" sz="1800" dirty="0"/>
              <a:t>Goals are not simple statements; they are WHAT WE BELIEVE GOD CALLS US TO BECOME</a:t>
            </a:r>
          </a:p>
          <a:p>
            <a:r>
              <a:rPr lang="en-ZA" sz="1800" dirty="0"/>
              <a:t>What is interesting is that our church believes that these two things must and can happen at the same time, this therefore means that we fundamentally believe that laity and clergy, both vocationally and voluntarily have an integral role to play in the revival of our church and becoming an alternative community.  Strange how we think of ourselves in silos, when in fact our roles are to hold together believers in a way that both compliments and challenge; is separate but has the same goal; lines are blurred, yet roles are defined. This is the beauty of a complex church and society that creates room for both laity and clergy to exercise their gifts and calling.</a:t>
            </a:r>
          </a:p>
        </p:txBody>
      </p:sp>
    </p:spTree>
    <p:extLst>
      <p:ext uri="{BB962C8B-B14F-4D97-AF65-F5344CB8AC3E}">
        <p14:creationId xmlns:p14="http://schemas.microsoft.com/office/powerpoint/2010/main" val="40032383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A4F6FF-7B7B-3825-E904-AAEC495D367D}"/>
              </a:ext>
            </a:extLst>
          </p:cNvPr>
          <p:cNvSpPr>
            <a:spLocks noGrp="1"/>
          </p:cNvSpPr>
          <p:nvPr>
            <p:ph type="title"/>
          </p:nvPr>
        </p:nvSpPr>
        <p:spPr/>
        <p:txBody>
          <a:bodyPr/>
          <a:lstStyle/>
          <a:p>
            <a:r>
              <a:rPr lang="en-ZA" dirty="0"/>
              <a:t>The Final Realization</a:t>
            </a:r>
          </a:p>
        </p:txBody>
      </p:sp>
      <p:sp>
        <p:nvSpPr>
          <p:cNvPr id="3" name="Content Placeholder 2">
            <a:extLst>
              <a:ext uri="{FF2B5EF4-FFF2-40B4-BE49-F238E27FC236}">
                <a16:creationId xmlns:a16="http://schemas.microsoft.com/office/drawing/2014/main" id="{88E34056-6BB0-E5FE-3262-3E9A8199B694}"/>
              </a:ext>
            </a:extLst>
          </p:cNvPr>
          <p:cNvSpPr>
            <a:spLocks noGrp="1"/>
          </p:cNvSpPr>
          <p:nvPr>
            <p:ph idx="1"/>
          </p:nvPr>
        </p:nvSpPr>
        <p:spPr/>
        <p:txBody>
          <a:bodyPr>
            <a:normAutofit lnSpcReduction="10000"/>
          </a:bodyPr>
          <a:lstStyle/>
          <a:p>
            <a:r>
              <a:rPr lang="en-ZA" dirty="0"/>
              <a:t>In practice, becoming an alternative community, using Wesley’s understanding of the priesthood of all believers has been difficult to realize because of the sharp distinction between clergy and laity. </a:t>
            </a:r>
          </a:p>
          <a:p>
            <a:r>
              <a:rPr lang="en-ZA" dirty="0"/>
              <a:t>To make the priesthood of all believers a reality, clergy may need to be more open to shared leadership and listening. </a:t>
            </a:r>
          </a:p>
          <a:p>
            <a:r>
              <a:rPr lang="en-ZA" dirty="0"/>
              <a:t>Laity may need more training and equipping to participate fully. </a:t>
            </a:r>
          </a:p>
          <a:p>
            <a:endParaRPr lang="en-ZA" dirty="0"/>
          </a:p>
          <a:p>
            <a:r>
              <a:rPr lang="en-ZA" dirty="0"/>
              <a:t>In the words of Jesus in Matthew 9:35-38: And Jesus went throughout all the cities and villages, teaching in their synagogues and proclaiming the gospel of the kingdom and healing every disease and every affliction. When he saw the crowds, he had compassion for them, because they were harassed and helpless, like sheep without a shepherd. Then he said to his disciples, “The harvest is plentiful, but the labourers are few; therefore pray earnestly to the Lord of the harvest to send out labourers into his harvest.”</a:t>
            </a:r>
          </a:p>
        </p:txBody>
      </p:sp>
    </p:spTree>
    <p:extLst>
      <p:ext uri="{BB962C8B-B14F-4D97-AF65-F5344CB8AC3E}">
        <p14:creationId xmlns:p14="http://schemas.microsoft.com/office/powerpoint/2010/main" val="21986870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E6C8E6EB-4C59-429B-97E4-72A058CFC4F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7200"/>
            <a:ext cx="3703320" cy="94997"/>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ZA"/>
          </a:p>
        </p:txBody>
      </p:sp>
      <p:sp>
        <p:nvSpPr>
          <p:cNvPr id="11" name="Rectangle 10">
            <a:extLst>
              <a:ext uri="{FF2B5EF4-FFF2-40B4-BE49-F238E27FC236}">
                <a16:creationId xmlns:a16="http://schemas.microsoft.com/office/drawing/2014/main" id="{B5B90362-AFCC-46A9-B41C-A257A8C5B31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453643"/>
            <a:ext cx="3703320" cy="98554"/>
          </a:xfrm>
          <a:prstGeom prst="rect">
            <a:avLst/>
          </a:prstGeom>
          <a:solidFill>
            <a:srgbClr val="969FA7"/>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ZA"/>
          </a:p>
        </p:txBody>
      </p:sp>
      <p:sp>
        <p:nvSpPr>
          <p:cNvPr id="13" name="Rectangle 12">
            <a:extLst>
              <a:ext uri="{FF2B5EF4-FFF2-40B4-BE49-F238E27FC236}">
                <a16:creationId xmlns:a16="http://schemas.microsoft.com/office/drawing/2014/main" id="{F71EF7F1-38BA-471D-8CD4-2A9AE8E3552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ZA"/>
          </a:p>
        </p:txBody>
      </p:sp>
      <p:sp>
        <p:nvSpPr>
          <p:cNvPr id="15" name="Rectangle 14">
            <a:extLst>
              <a:ext uri="{FF2B5EF4-FFF2-40B4-BE49-F238E27FC236}">
                <a16:creationId xmlns:a16="http://schemas.microsoft.com/office/drawing/2014/main" id="{C0524398-BFB4-4C4A-8317-83B8729F9B2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3085764"/>
            <a:ext cx="11298932" cy="3338149"/>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ZA"/>
          </a:p>
        </p:txBody>
      </p:sp>
      <p:sp useBgFill="1">
        <p:nvSpPr>
          <p:cNvPr id="17" name="Rectangle 16">
            <a:extLst>
              <a:ext uri="{FF2B5EF4-FFF2-40B4-BE49-F238E27FC236}">
                <a16:creationId xmlns:a16="http://schemas.microsoft.com/office/drawing/2014/main" id="{2FB82883-1DC0-4BE1-A607-009095F3355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Yellow question mark">
            <a:extLst>
              <a:ext uri="{FF2B5EF4-FFF2-40B4-BE49-F238E27FC236}">
                <a16:creationId xmlns:a16="http://schemas.microsoft.com/office/drawing/2014/main" id="{0FC61D8E-DD1C-8E66-D0B9-3C1754D06EE8}"/>
              </a:ext>
            </a:extLst>
          </p:cNvPr>
          <p:cNvPicPr>
            <a:picLocks noChangeAspect="1"/>
          </p:cNvPicPr>
          <p:nvPr/>
        </p:nvPicPr>
        <p:blipFill>
          <a:blip r:embed="rId2"/>
          <a:srcRect b="6250"/>
          <a:stretch/>
        </p:blipFill>
        <p:spPr>
          <a:xfrm>
            <a:off x="20" y="10"/>
            <a:ext cx="12191980" cy="6857990"/>
          </a:xfrm>
          <a:prstGeom prst="rect">
            <a:avLst/>
          </a:prstGeom>
        </p:spPr>
      </p:pic>
      <p:sp>
        <p:nvSpPr>
          <p:cNvPr id="19" name="Rectangle 18">
            <a:extLst>
              <a:ext uri="{FF2B5EF4-FFF2-40B4-BE49-F238E27FC236}">
                <a16:creationId xmlns:a16="http://schemas.microsoft.com/office/drawing/2014/main" id="{9FA98EAA-A866-4C95-A2A8-44E46FBAD5A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3" y="4530071"/>
            <a:ext cx="12191999" cy="2327926"/>
          </a:xfrm>
          <a:prstGeom prst="rect">
            <a:avLst/>
          </a:prstGeom>
          <a:gradFill flip="none" rotWithShape="1">
            <a:gsLst>
              <a:gs pos="56000">
                <a:schemeClr val="tx1">
                  <a:alpha val="39000"/>
                </a:schemeClr>
              </a:gs>
              <a:gs pos="100000">
                <a:schemeClr val="tx1">
                  <a:alpha val="80000"/>
                </a:schemeClr>
              </a:gs>
              <a:gs pos="0">
                <a:schemeClr val="tx1">
                  <a:alpha val="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D27B21C-76D2-B05E-8E08-1A74B8C8BCAD}"/>
              </a:ext>
            </a:extLst>
          </p:cNvPr>
          <p:cNvSpPr>
            <a:spLocks noGrp="1"/>
          </p:cNvSpPr>
          <p:nvPr>
            <p:ph type="title"/>
          </p:nvPr>
        </p:nvSpPr>
        <p:spPr>
          <a:xfrm>
            <a:off x="2103121" y="4727173"/>
            <a:ext cx="7985759" cy="868823"/>
          </a:xfrm>
        </p:spPr>
        <p:txBody>
          <a:bodyPr vert="horz" lIns="91440" tIns="45720" rIns="91440" bIns="45720" rtlCol="0" anchor="b">
            <a:normAutofit/>
          </a:bodyPr>
          <a:lstStyle/>
          <a:p>
            <a:pPr algn="ctr"/>
            <a:r>
              <a:rPr lang="en-US" sz="4000">
                <a:solidFill>
                  <a:schemeClr val="bg1"/>
                </a:solidFill>
              </a:rPr>
              <a:t>Questions?  </a:t>
            </a:r>
          </a:p>
        </p:txBody>
      </p:sp>
    </p:spTree>
    <p:extLst>
      <p:ext uri="{BB962C8B-B14F-4D97-AF65-F5344CB8AC3E}">
        <p14:creationId xmlns:p14="http://schemas.microsoft.com/office/powerpoint/2010/main" val="51849786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E6C8E6EB-4C59-429B-97E4-72A058CFC4F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7200"/>
            <a:ext cx="3703320" cy="94997"/>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ZA"/>
          </a:p>
        </p:txBody>
      </p:sp>
      <p:sp>
        <p:nvSpPr>
          <p:cNvPr id="11" name="Rectangle 10">
            <a:extLst>
              <a:ext uri="{FF2B5EF4-FFF2-40B4-BE49-F238E27FC236}">
                <a16:creationId xmlns:a16="http://schemas.microsoft.com/office/drawing/2014/main" id="{B5B90362-AFCC-46A9-B41C-A257A8C5B31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453643"/>
            <a:ext cx="3703320" cy="98554"/>
          </a:xfrm>
          <a:prstGeom prst="rect">
            <a:avLst/>
          </a:prstGeom>
          <a:solidFill>
            <a:srgbClr val="969FA7"/>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ZA"/>
          </a:p>
        </p:txBody>
      </p:sp>
      <p:sp>
        <p:nvSpPr>
          <p:cNvPr id="13" name="Rectangle 12">
            <a:extLst>
              <a:ext uri="{FF2B5EF4-FFF2-40B4-BE49-F238E27FC236}">
                <a16:creationId xmlns:a16="http://schemas.microsoft.com/office/drawing/2014/main" id="{F71EF7F1-38BA-471D-8CD4-2A9AE8E3552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ZA"/>
          </a:p>
        </p:txBody>
      </p:sp>
      <p:sp>
        <p:nvSpPr>
          <p:cNvPr id="15" name="Rectangle 14">
            <a:extLst>
              <a:ext uri="{FF2B5EF4-FFF2-40B4-BE49-F238E27FC236}">
                <a16:creationId xmlns:a16="http://schemas.microsoft.com/office/drawing/2014/main" id="{C0524398-BFB4-4C4A-8317-83B8729F9B2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3085764"/>
            <a:ext cx="11298932" cy="3338149"/>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ZA"/>
          </a:p>
        </p:txBody>
      </p:sp>
      <p:sp useBgFill="1">
        <p:nvSpPr>
          <p:cNvPr id="17" name="Rectangle 16">
            <a:extLst>
              <a:ext uri="{FF2B5EF4-FFF2-40B4-BE49-F238E27FC236}">
                <a16:creationId xmlns:a16="http://schemas.microsoft.com/office/drawing/2014/main" id="{2FB82883-1DC0-4BE1-A607-009095F3355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Complex math formulas on a blackboard">
            <a:extLst>
              <a:ext uri="{FF2B5EF4-FFF2-40B4-BE49-F238E27FC236}">
                <a16:creationId xmlns:a16="http://schemas.microsoft.com/office/drawing/2014/main" id="{D9B20DD9-E26B-EA08-A8F1-A8C6E1A956DA}"/>
              </a:ext>
            </a:extLst>
          </p:cNvPr>
          <p:cNvPicPr>
            <a:picLocks noChangeAspect="1"/>
          </p:cNvPicPr>
          <p:nvPr/>
        </p:nvPicPr>
        <p:blipFill>
          <a:blip r:embed="rId2"/>
          <a:srcRect t="18208" b="4737"/>
          <a:stretch/>
        </p:blipFill>
        <p:spPr>
          <a:xfrm>
            <a:off x="20" y="10"/>
            <a:ext cx="12191980" cy="6857990"/>
          </a:xfrm>
          <a:prstGeom prst="rect">
            <a:avLst/>
          </a:prstGeom>
        </p:spPr>
      </p:pic>
      <p:sp>
        <p:nvSpPr>
          <p:cNvPr id="19" name="Rectangle 18">
            <a:extLst>
              <a:ext uri="{FF2B5EF4-FFF2-40B4-BE49-F238E27FC236}">
                <a16:creationId xmlns:a16="http://schemas.microsoft.com/office/drawing/2014/main" id="{9FA98EAA-A866-4C95-A2A8-44E46FBAD5A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3" y="4530071"/>
            <a:ext cx="12191999" cy="2327926"/>
          </a:xfrm>
          <a:prstGeom prst="rect">
            <a:avLst/>
          </a:prstGeom>
          <a:gradFill flip="none" rotWithShape="1">
            <a:gsLst>
              <a:gs pos="56000">
                <a:schemeClr val="tx1">
                  <a:alpha val="39000"/>
                </a:schemeClr>
              </a:gs>
              <a:gs pos="100000">
                <a:schemeClr val="tx1">
                  <a:alpha val="80000"/>
                </a:schemeClr>
              </a:gs>
              <a:gs pos="0">
                <a:schemeClr val="tx1">
                  <a:alpha val="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D664EA6-5B38-0D06-1C47-D474F0D147D0}"/>
              </a:ext>
            </a:extLst>
          </p:cNvPr>
          <p:cNvSpPr>
            <a:spLocks noGrp="1"/>
          </p:cNvSpPr>
          <p:nvPr>
            <p:ph type="title"/>
          </p:nvPr>
        </p:nvSpPr>
        <p:spPr>
          <a:xfrm>
            <a:off x="2103121" y="4727173"/>
            <a:ext cx="7985759" cy="868823"/>
          </a:xfrm>
        </p:spPr>
        <p:txBody>
          <a:bodyPr vert="horz" lIns="91440" tIns="45720" rIns="91440" bIns="45720" rtlCol="0" anchor="b">
            <a:normAutofit/>
          </a:bodyPr>
          <a:lstStyle/>
          <a:p>
            <a:pPr algn="ctr"/>
            <a:r>
              <a:rPr lang="en-US" sz="4000">
                <a:solidFill>
                  <a:schemeClr val="bg1"/>
                </a:solidFill>
              </a:rPr>
              <a:t>Let’s look at Project 7</a:t>
            </a:r>
          </a:p>
        </p:txBody>
      </p:sp>
    </p:spTree>
    <p:extLst>
      <p:ext uri="{BB962C8B-B14F-4D97-AF65-F5344CB8AC3E}">
        <p14:creationId xmlns:p14="http://schemas.microsoft.com/office/powerpoint/2010/main" val="243998394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7A4BC2-72D6-4387-82F9-097C54EBD041}"/>
              </a:ext>
            </a:extLst>
          </p:cNvPr>
          <p:cNvSpPr>
            <a:spLocks noGrp="1"/>
          </p:cNvSpPr>
          <p:nvPr>
            <p:ph type="title"/>
          </p:nvPr>
        </p:nvSpPr>
        <p:spPr/>
        <p:txBody>
          <a:bodyPr/>
          <a:lstStyle/>
          <a:p>
            <a:r>
              <a:rPr lang="en-ZA" dirty="0"/>
              <a:t>Resources</a:t>
            </a:r>
          </a:p>
        </p:txBody>
      </p:sp>
      <p:sp>
        <p:nvSpPr>
          <p:cNvPr id="3" name="Content Placeholder 2">
            <a:extLst>
              <a:ext uri="{FF2B5EF4-FFF2-40B4-BE49-F238E27FC236}">
                <a16:creationId xmlns:a16="http://schemas.microsoft.com/office/drawing/2014/main" id="{F1101EC2-595D-B9F9-6823-F7B28D86EB55}"/>
              </a:ext>
            </a:extLst>
          </p:cNvPr>
          <p:cNvSpPr>
            <a:spLocks noGrp="1"/>
          </p:cNvSpPr>
          <p:nvPr>
            <p:ph idx="1"/>
          </p:nvPr>
        </p:nvSpPr>
        <p:spPr/>
        <p:txBody>
          <a:bodyPr>
            <a:normAutofit fontScale="77500" lnSpcReduction="20000"/>
          </a:bodyPr>
          <a:lstStyle/>
          <a:p>
            <a:r>
              <a:rPr lang="en-ZA" dirty="0"/>
              <a:t>Art, L., 2013. The Priesthood of all Believers. The Institute for Faith, Works and Economics. </a:t>
            </a:r>
          </a:p>
          <a:p>
            <a:r>
              <a:rPr lang="en-ZA" dirty="0"/>
              <a:t>Greene, M. &amp; </a:t>
            </a:r>
            <a:r>
              <a:rPr lang="en-ZA" dirty="0" err="1"/>
              <a:t>Cotterell</a:t>
            </a:r>
            <a:r>
              <a:rPr lang="en-ZA" dirty="0"/>
              <a:t>, T. (., 2006. Let my people Grow: Making disciples who make a difference in today's world. Milton Keynes: Authentic Media.</a:t>
            </a:r>
          </a:p>
          <a:p>
            <a:r>
              <a:rPr lang="en-ZA" dirty="0"/>
              <a:t>Hudson, N., 2012. Imagine Church: Releasing Whole-Life Disciples. Nottingham, England: Inter-Varsity Press.</a:t>
            </a:r>
          </a:p>
          <a:p>
            <a:r>
              <a:rPr lang="en-ZA" dirty="0" err="1"/>
              <a:t>W'Ehusha</a:t>
            </a:r>
            <a:r>
              <a:rPr lang="en-ZA" dirty="0"/>
              <a:t>, L., 2014. Redeeming the Priestly Role of Theology for the Land of Africa. Old Testament Essays, Volume 27(Issue 1), pp. 302-317.</a:t>
            </a:r>
          </a:p>
          <a:p>
            <a:r>
              <a:rPr lang="en-ZA" dirty="0"/>
              <a:t>Thoughts on Christian Perfection in Wesley 2013, </a:t>
            </a:r>
            <a:r>
              <a:rPr lang="en-ZA" dirty="0" err="1"/>
              <a:t>pg</a:t>
            </a:r>
            <a:r>
              <a:rPr lang="en-ZA" dirty="0"/>
              <a:t> 63</a:t>
            </a:r>
          </a:p>
          <a:p>
            <a:r>
              <a:rPr lang="en-ZA" dirty="0"/>
              <a:t>https://corediscipleship.org/john-wesley-3-strand-discipleship-process/</a:t>
            </a:r>
          </a:p>
          <a:p>
            <a:r>
              <a:rPr lang="en-ZA" dirty="0"/>
              <a:t>https://discipleship.org/blog/the-end-product-of-disciple-making/#:~:text=He%20wanted%20people%20to%20be,church%20and%20every%20disciple%2Dmaker.</a:t>
            </a:r>
          </a:p>
          <a:p>
            <a:r>
              <a:rPr lang="en-ZA" dirty="0"/>
              <a:t>https://renovare.org/articles/the-new-testament-picture-of-discipleship#:~:text=Dallas%20tells%20us%20that%2C%20if,%2C%20character%2C%20and%20abilities.%E2%80%9D</a:t>
            </a:r>
          </a:p>
          <a:p>
            <a:r>
              <a:rPr lang="en-ZA" dirty="0"/>
              <a:t>https://ministryarchitects.com/stages-in-discipleship-development-a-well-established-concept/#:~:text=It%20consisted%20of%20four%20stages,level%2C%20and%20multiplying%2Dlevel.</a:t>
            </a:r>
          </a:p>
          <a:p>
            <a:r>
              <a:rPr lang="en-ZA" dirty="0"/>
              <a:t>chrome-extension://</a:t>
            </a:r>
            <a:r>
              <a:rPr lang="en-ZA" dirty="0" err="1"/>
              <a:t>efaidnbmnnnibpcajpcglclefindmkaj</a:t>
            </a:r>
            <a:r>
              <a:rPr lang="en-ZA" dirty="0"/>
              <a:t>/https://place.asburyseminary.edu/cgi/viewcontent.cgi?article=2456&amp;context=asburyjournal</a:t>
            </a:r>
          </a:p>
          <a:p>
            <a:endParaRPr lang="en-ZA" dirty="0"/>
          </a:p>
          <a:p>
            <a:endParaRPr lang="en-ZA" dirty="0"/>
          </a:p>
        </p:txBody>
      </p:sp>
    </p:spTree>
    <p:extLst>
      <p:ext uri="{BB962C8B-B14F-4D97-AF65-F5344CB8AC3E}">
        <p14:creationId xmlns:p14="http://schemas.microsoft.com/office/powerpoint/2010/main" val="377093568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504BED40-EAF7-4E55-AFF7-2CD840EBD3A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6D2025B-9F7A-0E18-796A-799CCF2885BA}"/>
              </a:ext>
            </a:extLst>
          </p:cNvPr>
          <p:cNvSpPr>
            <a:spLocks noGrp="1"/>
          </p:cNvSpPr>
          <p:nvPr>
            <p:ph type="title"/>
          </p:nvPr>
        </p:nvSpPr>
        <p:spPr>
          <a:xfrm>
            <a:off x="581193" y="702156"/>
            <a:ext cx="6309003" cy="1013800"/>
          </a:xfrm>
        </p:spPr>
        <p:txBody>
          <a:bodyPr>
            <a:normAutofit/>
          </a:bodyPr>
          <a:lstStyle/>
          <a:p>
            <a:r>
              <a:rPr lang="en-ZA" dirty="0">
                <a:solidFill>
                  <a:schemeClr val="tx2"/>
                </a:solidFill>
              </a:rPr>
              <a:t>Definition of a Priest</a:t>
            </a:r>
          </a:p>
        </p:txBody>
      </p:sp>
      <p:sp>
        <p:nvSpPr>
          <p:cNvPr id="11" name="Rectangle 10">
            <a:extLst>
              <a:ext uri="{FF2B5EF4-FFF2-40B4-BE49-F238E27FC236}">
                <a16:creationId xmlns:a16="http://schemas.microsoft.com/office/drawing/2014/main" id="{F367CCF1-BB1E-41CF-8499-94A870C33EF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7200"/>
            <a:ext cx="66751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3" name="Content Placeholder 2">
            <a:extLst>
              <a:ext uri="{FF2B5EF4-FFF2-40B4-BE49-F238E27FC236}">
                <a16:creationId xmlns:a16="http://schemas.microsoft.com/office/drawing/2014/main" id="{EF483ABD-0BFB-7B8B-96D7-E13D8844C20A}"/>
              </a:ext>
            </a:extLst>
          </p:cNvPr>
          <p:cNvSpPr>
            <a:spLocks noGrp="1"/>
          </p:cNvSpPr>
          <p:nvPr>
            <p:ph idx="1"/>
          </p:nvPr>
        </p:nvSpPr>
        <p:spPr>
          <a:xfrm>
            <a:off x="581194" y="1896533"/>
            <a:ext cx="6309003" cy="3962266"/>
          </a:xfrm>
        </p:spPr>
        <p:txBody>
          <a:bodyPr>
            <a:normAutofit/>
          </a:bodyPr>
          <a:lstStyle/>
          <a:p>
            <a:r>
              <a:rPr lang="en-ZA" sz="1800" dirty="0">
                <a:solidFill>
                  <a:schemeClr val="tx2"/>
                </a:solidFill>
              </a:rPr>
              <a:t>In the Biblical Concept a Priest is a mediator between God and humanity.</a:t>
            </a:r>
          </a:p>
          <a:p>
            <a:r>
              <a:rPr lang="en-ZA" sz="1800" dirty="0">
                <a:solidFill>
                  <a:schemeClr val="tx2"/>
                </a:solidFill>
              </a:rPr>
              <a:t>Responsible for offering </a:t>
            </a:r>
          </a:p>
          <a:p>
            <a:pPr lvl="1"/>
            <a:r>
              <a:rPr lang="en-ZA" sz="1600" dirty="0">
                <a:solidFill>
                  <a:schemeClr val="tx2"/>
                </a:solidFill>
              </a:rPr>
              <a:t>Sacrifices</a:t>
            </a:r>
          </a:p>
          <a:p>
            <a:pPr lvl="1"/>
            <a:r>
              <a:rPr lang="en-ZA" sz="1600" dirty="0">
                <a:solidFill>
                  <a:schemeClr val="tx2"/>
                </a:solidFill>
              </a:rPr>
              <a:t>Prayers</a:t>
            </a:r>
          </a:p>
          <a:p>
            <a:pPr lvl="1"/>
            <a:r>
              <a:rPr lang="en-ZA" sz="1600" dirty="0">
                <a:solidFill>
                  <a:schemeClr val="tx2"/>
                </a:solidFill>
              </a:rPr>
              <a:t>Praises</a:t>
            </a:r>
          </a:p>
          <a:p>
            <a:r>
              <a:rPr lang="en-ZA" sz="1800" dirty="0">
                <a:solidFill>
                  <a:schemeClr val="tx2"/>
                </a:solidFill>
              </a:rPr>
              <a:t>On behalf of the people</a:t>
            </a:r>
          </a:p>
          <a:p>
            <a:r>
              <a:rPr lang="en-ZA" sz="1800" dirty="0">
                <a:solidFill>
                  <a:schemeClr val="tx2"/>
                </a:solidFill>
              </a:rPr>
              <a:t>In the OT, priests were primarily from the tribe of Levi, specifically the family of Aaron (Exodus 28:1; 40:15)</a:t>
            </a:r>
          </a:p>
          <a:p>
            <a:r>
              <a:rPr lang="en-ZA" sz="1800" dirty="0">
                <a:solidFill>
                  <a:schemeClr val="tx2"/>
                </a:solidFill>
              </a:rPr>
              <a:t>At the time, Priests were mainly men</a:t>
            </a:r>
          </a:p>
        </p:txBody>
      </p:sp>
      <p:pic>
        <p:nvPicPr>
          <p:cNvPr id="5" name="Picture 4">
            <a:extLst>
              <a:ext uri="{FF2B5EF4-FFF2-40B4-BE49-F238E27FC236}">
                <a16:creationId xmlns:a16="http://schemas.microsoft.com/office/drawing/2014/main" id="{E2B48697-1EEC-A180-B95D-88DD79D36CA5}"/>
              </a:ext>
            </a:extLst>
          </p:cNvPr>
          <p:cNvPicPr>
            <a:picLocks noChangeAspect="1"/>
          </p:cNvPicPr>
          <p:nvPr/>
        </p:nvPicPr>
        <p:blipFill>
          <a:blip r:embed="rId2"/>
          <a:srcRect l="33410" r="28280"/>
          <a:stretch/>
        </p:blipFill>
        <p:spPr>
          <a:xfrm>
            <a:off x="7521283" y="10"/>
            <a:ext cx="4670717" cy="6857990"/>
          </a:xfrm>
          <a:prstGeom prst="rect">
            <a:avLst/>
          </a:prstGeom>
        </p:spPr>
      </p:pic>
    </p:spTree>
    <p:extLst>
      <p:ext uri="{BB962C8B-B14F-4D97-AF65-F5344CB8AC3E}">
        <p14:creationId xmlns:p14="http://schemas.microsoft.com/office/powerpoint/2010/main" val="8581489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CA525A-E7C4-27F7-C5C2-3AE4D3D4AD71}"/>
              </a:ext>
            </a:extLst>
          </p:cNvPr>
          <p:cNvSpPr>
            <a:spLocks noGrp="1"/>
          </p:cNvSpPr>
          <p:nvPr>
            <p:ph type="title"/>
          </p:nvPr>
        </p:nvSpPr>
        <p:spPr>
          <a:xfrm>
            <a:off x="581191" y="172069"/>
            <a:ext cx="11029616" cy="1188720"/>
          </a:xfrm>
        </p:spPr>
        <p:txBody>
          <a:bodyPr/>
          <a:lstStyle/>
          <a:p>
            <a:r>
              <a:rPr lang="en-ZA" dirty="0"/>
              <a:t>Priest in the New Testament</a:t>
            </a:r>
          </a:p>
        </p:txBody>
      </p:sp>
      <p:sp>
        <p:nvSpPr>
          <p:cNvPr id="3" name="Content Placeholder 2">
            <a:extLst>
              <a:ext uri="{FF2B5EF4-FFF2-40B4-BE49-F238E27FC236}">
                <a16:creationId xmlns:a16="http://schemas.microsoft.com/office/drawing/2014/main" id="{1CA692EE-4AFE-C061-B013-39A66681F36C}"/>
              </a:ext>
            </a:extLst>
          </p:cNvPr>
          <p:cNvSpPr>
            <a:spLocks noGrp="1"/>
          </p:cNvSpPr>
          <p:nvPr>
            <p:ph idx="1"/>
          </p:nvPr>
        </p:nvSpPr>
        <p:spPr>
          <a:xfrm>
            <a:off x="581192" y="1590261"/>
            <a:ext cx="11029615" cy="4863548"/>
          </a:xfrm>
        </p:spPr>
        <p:txBody>
          <a:bodyPr>
            <a:normAutofit/>
          </a:bodyPr>
          <a:lstStyle/>
          <a:p>
            <a:r>
              <a:rPr lang="en-ZA" dirty="0"/>
              <a:t>Interestingly enough, Jesus never referred to himself or any of His Disciples as a Priest in any of the Gospels.  </a:t>
            </a:r>
          </a:p>
          <a:p>
            <a:r>
              <a:rPr lang="en-ZA" dirty="0"/>
              <a:t>It was in the Epistles that the realization came that Jesus is BOTH Priest/High Priest as well as the Sacrificial Lamb. (Hebrews 4:14-16)</a:t>
            </a:r>
          </a:p>
          <a:p>
            <a:r>
              <a:rPr lang="en-ZA" dirty="0"/>
              <a:t>Jesus, rather takes His role as a Priest as something that is seen in His actions and teachings rather than seeing it as a position of power.</a:t>
            </a:r>
          </a:p>
          <a:p>
            <a:r>
              <a:rPr lang="en-ZA" dirty="0"/>
              <a:t>He lived, knowing that he is the sacrificial lamb that takes away the sins of the world.</a:t>
            </a:r>
          </a:p>
          <a:p>
            <a:r>
              <a:rPr lang="en-ZA" dirty="0"/>
              <a:t>His life, death and resurrection was His Priestly role, a life of unique obedience and devotion to God and humanity, that was more important than a title.</a:t>
            </a:r>
          </a:p>
          <a:p>
            <a:r>
              <a:rPr lang="en-ZA" dirty="0"/>
              <a:t>And in his actions, the community saw that Jesus was indeed not only the lamb but the high priest.  But unlike the high priests of His time, He saw his function not as a position of power and influence, stuck in tradition and within a institution, temple or synagogue.  To be a priest, meant to live in a sacrificial, serving way, rather than from “the top”.</a:t>
            </a:r>
          </a:p>
          <a:p>
            <a:r>
              <a:rPr lang="en-ZA" dirty="0"/>
              <a:t>It was only after the resurrection that the disciples realised that to BE a priest, meant to LIVE a sacrificial life. One of obedience and devotion to God and humanity.</a:t>
            </a:r>
          </a:p>
        </p:txBody>
      </p:sp>
    </p:spTree>
    <p:extLst>
      <p:ext uri="{BB962C8B-B14F-4D97-AF65-F5344CB8AC3E}">
        <p14:creationId xmlns:p14="http://schemas.microsoft.com/office/powerpoint/2010/main" val="28825152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6206FC-B36F-9C2A-A2BC-38329655538B}"/>
              </a:ext>
            </a:extLst>
          </p:cNvPr>
          <p:cNvSpPr>
            <a:spLocks noGrp="1"/>
          </p:cNvSpPr>
          <p:nvPr>
            <p:ph type="title"/>
          </p:nvPr>
        </p:nvSpPr>
        <p:spPr/>
        <p:txBody>
          <a:bodyPr/>
          <a:lstStyle/>
          <a:p>
            <a:r>
              <a:rPr lang="en-ZA" dirty="0"/>
              <a:t>Jesus as Priest and Sacrifice</a:t>
            </a:r>
          </a:p>
        </p:txBody>
      </p:sp>
      <p:sp>
        <p:nvSpPr>
          <p:cNvPr id="3" name="Content Placeholder 2">
            <a:extLst>
              <a:ext uri="{FF2B5EF4-FFF2-40B4-BE49-F238E27FC236}">
                <a16:creationId xmlns:a16="http://schemas.microsoft.com/office/drawing/2014/main" id="{3CC0DC81-33BA-9B60-6CB5-EE0B34B3F4CF}"/>
              </a:ext>
            </a:extLst>
          </p:cNvPr>
          <p:cNvSpPr>
            <a:spLocks noGrp="1"/>
          </p:cNvSpPr>
          <p:nvPr>
            <p:ph idx="1"/>
          </p:nvPr>
        </p:nvSpPr>
        <p:spPr>
          <a:xfrm>
            <a:off x="581192" y="1688123"/>
            <a:ext cx="11029615" cy="4964467"/>
          </a:xfrm>
        </p:spPr>
        <p:txBody>
          <a:bodyPr>
            <a:normAutofit fontScale="92500" lnSpcReduction="20000"/>
          </a:bodyPr>
          <a:lstStyle/>
          <a:p>
            <a:r>
              <a:rPr lang="en-ZA" dirty="0"/>
              <a:t>While Jesus does not explicitly refer to Himself as a priest in the Gospels, there are hints of His priestly role:</a:t>
            </a:r>
          </a:p>
          <a:p>
            <a:r>
              <a:rPr lang="en-ZA" dirty="0"/>
              <a:t>Jesus says, “The Son of Man did not come to be served, but to serve, and give his life as a ransom for many” (Matthew 20:28); suggesting Jesus’ understanding of His role as a servant and sacrifice.</a:t>
            </a:r>
          </a:p>
          <a:p>
            <a:r>
              <a:rPr lang="en-ZA" dirty="0"/>
              <a:t>Jesus says: “I am the good shepherd. The good shepherd lays down his life for the sheep” (John 10:11) implying Jesus’ willingness to sacrifice Himself for the sake of others.</a:t>
            </a:r>
          </a:p>
          <a:p>
            <a:r>
              <a:rPr lang="en-ZA" dirty="0"/>
              <a:t>During the Last Supper, Jesus institutes the Lord’s Supper, saying “Tis cup is the new covenant in my blood, which is shed for you”. (Matthew 26:26) acknowledging his understanding of His role as a sacrifice and mediator of the new covenant.</a:t>
            </a:r>
          </a:p>
          <a:p>
            <a:r>
              <a:rPr lang="en-ZA" dirty="0"/>
              <a:t>While Jesus does not explicitly claim the title of priest in the Gospels, His actions and teachings imply a deep understanding of His priestly roll as a mediator between God and Humanity.</a:t>
            </a:r>
          </a:p>
          <a:p>
            <a:r>
              <a:rPr lang="en-ZA" dirty="0"/>
              <a:t>Before His ascension He passes that “role” onto his disciples, “Go out and make disciples (people who will be mediator between God and Humanity, to serve and sacrifice, to teach and heal”</a:t>
            </a:r>
          </a:p>
          <a:p>
            <a:r>
              <a:rPr lang="en-ZA" dirty="0"/>
              <a:t>Jesus is described as the high priest, who entered the heavenly tabernacle, offering Himself as a sacrifice to obtain eternal redemption (Hebrews 9:11-14)</a:t>
            </a:r>
          </a:p>
          <a:p>
            <a:r>
              <a:rPr lang="en-ZA" dirty="0"/>
              <a:t>Jesus is said to have offered ONE sacrifice for sins (NB), and then sat down at the right hand of God (Hebrews 10:12)</a:t>
            </a:r>
          </a:p>
          <a:p>
            <a:r>
              <a:rPr lang="en-ZA" dirty="0"/>
              <a:t>Jesus is described as the high priest who does not need to offer sacrifices daily, because He offered Himself as a sacrifice for all (Hebrews 7:27)</a:t>
            </a:r>
          </a:p>
        </p:txBody>
      </p:sp>
    </p:spTree>
    <p:extLst>
      <p:ext uri="{BB962C8B-B14F-4D97-AF65-F5344CB8AC3E}">
        <p14:creationId xmlns:p14="http://schemas.microsoft.com/office/powerpoint/2010/main" val="784998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2EDB88-65EF-8BFC-16DE-D581FE664950}"/>
              </a:ext>
            </a:extLst>
          </p:cNvPr>
          <p:cNvSpPr>
            <a:spLocks noGrp="1"/>
          </p:cNvSpPr>
          <p:nvPr>
            <p:ph type="title"/>
          </p:nvPr>
        </p:nvSpPr>
        <p:spPr/>
        <p:txBody>
          <a:bodyPr/>
          <a:lstStyle/>
          <a:p>
            <a:r>
              <a:rPr lang="en-ZA" dirty="0"/>
              <a:t>Priesthood</a:t>
            </a:r>
          </a:p>
        </p:txBody>
      </p:sp>
      <p:sp>
        <p:nvSpPr>
          <p:cNvPr id="3" name="Content Placeholder 2">
            <a:extLst>
              <a:ext uri="{FF2B5EF4-FFF2-40B4-BE49-F238E27FC236}">
                <a16:creationId xmlns:a16="http://schemas.microsoft.com/office/drawing/2014/main" id="{B62A2BC1-558C-31EA-3AF6-905ADDE41B6E}"/>
              </a:ext>
            </a:extLst>
          </p:cNvPr>
          <p:cNvSpPr>
            <a:spLocks noGrp="1"/>
          </p:cNvSpPr>
          <p:nvPr>
            <p:ph idx="1"/>
          </p:nvPr>
        </p:nvSpPr>
        <p:spPr>
          <a:xfrm>
            <a:off x="581192" y="1890876"/>
            <a:ext cx="11029615" cy="4967124"/>
          </a:xfrm>
        </p:spPr>
        <p:txBody>
          <a:bodyPr>
            <a:normAutofit/>
          </a:bodyPr>
          <a:lstStyle/>
          <a:p>
            <a:r>
              <a:rPr lang="en-ZA" dirty="0"/>
              <a:t>Being in a Priesthood – means you are not alone.  You are serving and sacrificing, mediating and teaching etcetera with OTHER Priests.</a:t>
            </a:r>
          </a:p>
          <a:p>
            <a:r>
              <a:rPr lang="en-ZA" dirty="0"/>
              <a:t>We all know 1 Peter 2:9: “But you are a chosen people, a royal priesthood, a holy nation.  God’s special possession, that you may declare the praises of him who called you out of darkness into his wonderful light”.</a:t>
            </a:r>
          </a:p>
          <a:p>
            <a:r>
              <a:rPr lang="en-ZA" dirty="0"/>
              <a:t>It is here where we get the true understanding of Priesthood.  It is a gathering of believers, who share the responsibility to mediate between God and the world.</a:t>
            </a:r>
          </a:p>
          <a:p>
            <a:r>
              <a:rPr lang="en-ZA" dirty="0"/>
              <a:t>This concept already started in the OT, but through Christ it was fulfilled.</a:t>
            </a:r>
          </a:p>
          <a:p>
            <a:r>
              <a:rPr lang="en-ZA" dirty="0"/>
              <a:t>At first the priesthood was limited to the tribe of Levi.  However, as the Israelites’ relationship with God evolved, we see glimpses of a broader understanding of priesthood.</a:t>
            </a:r>
          </a:p>
          <a:p>
            <a:r>
              <a:rPr lang="en-ZA" dirty="0"/>
              <a:t>In Exodus 19:6: God describes the Israelites as a kingdom of priests” in the context of the Sinai covenant.</a:t>
            </a:r>
          </a:p>
          <a:p>
            <a:r>
              <a:rPr lang="en-ZA" dirty="0"/>
              <a:t>In Isaiah 61:6: The prophet Isaiah foresees a future where all Israelites will be priests, serving God and receiving blessings”</a:t>
            </a:r>
          </a:p>
        </p:txBody>
      </p:sp>
    </p:spTree>
    <p:extLst>
      <p:ext uri="{BB962C8B-B14F-4D97-AF65-F5344CB8AC3E}">
        <p14:creationId xmlns:p14="http://schemas.microsoft.com/office/powerpoint/2010/main" val="19494127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915524-5457-942D-59C6-CB37782393A6}"/>
              </a:ext>
            </a:extLst>
          </p:cNvPr>
          <p:cNvSpPr>
            <a:spLocks noGrp="1"/>
          </p:cNvSpPr>
          <p:nvPr>
            <p:ph type="title"/>
          </p:nvPr>
        </p:nvSpPr>
        <p:spPr/>
        <p:txBody>
          <a:bodyPr/>
          <a:lstStyle/>
          <a:p>
            <a:r>
              <a:rPr lang="en-ZA" dirty="0"/>
              <a:t>Priesthood expanded in OT</a:t>
            </a:r>
          </a:p>
        </p:txBody>
      </p:sp>
      <p:sp>
        <p:nvSpPr>
          <p:cNvPr id="3" name="Content Placeholder 2">
            <a:extLst>
              <a:ext uri="{FF2B5EF4-FFF2-40B4-BE49-F238E27FC236}">
                <a16:creationId xmlns:a16="http://schemas.microsoft.com/office/drawing/2014/main" id="{30C3CEE6-CB3C-2994-8D1C-9B4A5EFE5A90}"/>
              </a:ext>
            </a:extLst>
          </p:cNvPr>
          <p:cNvSpPr>
            <a:spLocks noGrp="1"/>
          </p:cNvSpPr>
          <p:nvPr>
            <p:ph idx="1"/>
          </p:nvPr>
        </p:nvSpPr>
        <p:spPr>
          <a:xfrm>
            <a:off x="581192" y="1890876"/>
            <a:ext cx="11029615" cy="4805346"/>
          </a:xfrm>
        </p:spPr>
        <p:txBody>
          <a:bodyPr>
            <a:normAutofit/>
          </a:bodyPr>
          <a:lstStyle/>
          <a:p>
            <a:r>
              <a:rPr lang="en-ZA" sz="2400" dirty="0"/>
              <a:t>In both the OT and NT we see that priests NEVER worked or served alone.  They were assisted by non-priests, such as:</a:t>
            </a:r>
          </a:p>
          <a:p>
            <a:r>
              <a:rPr lang="en-ZA" sz="2400" dirty="0"/>
              <a:t>Various tasks including music, gatekeeping, and maintenance (1 Chronicles 6:31-32; 9:17-27).</a:t>
            </a:r>
          </a:p>
          <a:p>
            <a:r>
              <a:rPr lang="en-ZA" sz="2400" dirty="0"/>
              <a:t>Helped with cleaning, maintenance and sacrifice preparations (2 Chronicles 35:1-9)</a:t>
            </a:r>
          </a:p>
          <a:p>
            <a:r>
              <a:rPr lang="en-ZA" sz="2400" dirty="0"/>
              <a:t>Deacons assisted the apostles and other leaders with practical tasks, such as caring for the poor and managing resources (Acts 6:1-6)</a:t>
            </a:r>
          </a:p>
          <a:p>
            <a:r>
              <a:rPr lang="en-ZA" sz="2400" dirty="0"/>
              <a:t>The concept of Priesthood of all believers is not a new concept, it is just more amplified through the life of Christ.</a:t>
            </a:r>
          </a:p>
        </p:txBody>
      </p:sp>
    </p:spTree>
    <p:extLst>
      <p:ext uri="{BB962C8B-B14F-4D97-AF65-F5344CB8AC3E}">
        <p14:creationId xmlns:p14="http://schemas.microsoft.com/office/powerpoint/2010/main" val="15219994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DividendVTI">
  <a:themeElements>
    <a:clrScheme name="Blue II">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EAC1C"/>
      </a:hlink>
      <a:folHlink>
        <a:srgbClr val="B26B02"/>
      </a:folHlink>
    </a:clrScheme>
    <a:fontScheme name="Dividend">
      <a:majorFont>
        <a:latin typeface="Franklin Gothic Demi"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Franklin Gothic Book"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Dividend">
      <a:fillStyleLst>
        <a:solidFill>
          <a:schemeClr val="phClr"/>
        </a:solidFill>
        <a:gradFill rotWithShape="1">
          <a:gsLst>
            <a:gs pos="0">
              <a:schemeClr val="phClr">
                <a:tint val="68000"/>
                <a:alpha val="90000"/>
                <a:lumMod val="100000"/>
              </a:schemeClr>
            </a:gs>
            <a:gs pos="100000">
              <a:schemeClr val="phClr">
                <a:tint val="90000"/>
                <a:lumMod val="95000"/>
              </a:schemeClr>
            </a:gs>
          </a:gsLst>
          <a:lin ang="5400000" scaled="1"/>
        </a:gradFill>
        <a:gradFill rotWithShape="1">
          <a:gsLst>
            <a:gs pos="0">
              <a:schemeClr val="phClr">
                <a:tint val="98000"/>
                <a:lumMod val="110000"/>
              </a:schemeClr>
            </a:gs>
            <a:gs pos="84000">
              <a:schemeClr val="phClr">
                <a:shade val="90000"/>
                <a:lumMod val="88000"/>
              </a:schemeClr>
            </a:gs>
          </a:gsLst>
          <a:lin ang="5400000" scaled="0"/>
        </a:gradFill>
      </a:fillStyleLst>
      <a:lnStyleLst>
        <a:ln w="12700" cap="rnd" cmpd="sng" algn="ctr">
          <a:solidFill>
            <a:schemeClr val="phClr">
              <a:lumMod val="90000"/>
            </a:schemeClr>
          </a:solidFill>
          <a:prstDash val="solid"/>
        </a:ln>
        <a:ln w="2222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55000"/>
              </a:srgbClr>
            </a:outerShdw>
          </a:effectLst>
        </a:effectStyle>
        <a:effectStyle>
          <a:effectLst>
            <a:outerShdw blurRad="88900" dist="38100" dir="5040000" rotWithShape="0">
              <a:srgbClr val="000000">
                <a:alpha val="60000"/>
              </a:srgbClr>
            </a:outerShdw>
          </a:effectLst>
          <a:scene3d>
            <a:camera prst="orthographicFront">
              <a:rot lat="0" lon="0" rev="0"/>
            </a:camera>
            <a:lightRig rig="threePt" dir="tl">
              <a:rot lat="0" lon="0" rev="1200000"/>
            </a:lightRig>
          </a:scene3d>
          <a:sp3d>
            <a:bevelT w="38100" h="50800"/>
          </a:sp3d>
        </a:effectStyle>
      </a:effectStyleLst>
      <a:bgFillStyleLst>
        <a:solidFill>
          <a:schemeClr val="phClr"/>
        </a:solidFill>
        <a:gradFill rotWithShape="1">
          <a:gsLst>
            <a:gs pos="0">
              <a:schemeClr val="phClr">
                <a:tint val="90000"/>
                <a:lumMod val="110000"/>
              </a:schemeClr>
            </a:gs>
            <a:gs pos="88000">
              <a:schemeClr val="phClr">
                <a:shade val="94000"/>
                <a:satMod val="110000"/>
                <a:lumMod val="88000"/>
              </a:schemeClr>
            </a:gs>
          </a:gsLst>
          <a:lin ang="5400000" scaled="0"/>
        </a:gradFill>
        <a:gradFill rotWithShape="1">
          <a:gsLst>
            <a:gs pos="0">
              <a:schemeClr val="phClr">
                <a:tint val="90000"/>
                <a:lumMod val="110000"/>
              </a:schemeClr>
            </a:gs>
            <a:gs pos="100000">
              <a:schemeClr val="phClr">
                <a:shade val="98000"/>
                <a:satMod val="110000"/>
                <a:lumMod val="8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DividendVTI" id="{97558BDE-0B66-457C-BB6F-7B1B22DAA9B8}" vid="{F53508A3-AC60-448A-AF37-934D5F1A0D5E}"/>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Status xmlns="71af3243-3dd4-4a8d-8c0d-dd76da1f02a5">Not started</Status>
    <MediaServiceKeyPoints xmlns="71af3243-3dd4-4a8d-8c0d-dd76da1f02a5"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12" ma:contentTypeDescription="Create a new document." ma:contentTypeScope="" ma:versionID="a410dd7f93c95333ffa1b60ed6adedd1">
  <xsd:schema xmlns:xsd="http://www.w3.org/2001/XMLSchema" xmlns:xs="http://www.w3.org/2001/XMLSchema" xmlns:p="http://schemas.microsoft.com/office/2006/metadata/properties" xmlns:ns2="71af3243-3dd4-4a8d-8c0d-dd76da1f02a5" xmlns:ns3="16c05727-aa75-4e4a-9b5f-8a80a1165891" targetNamespace="http://schemas.microsoft.com/office/2006/metadata/properties" ma:root="true" ma:fieldsID="a936d9baba76aa3866493feff160faab" ns2:_="" ns3:_="">
    <xsd:import namespace="71af3243-3dd4-4a8d-8c0d-dd76da1f02a5"/>
    <xsd:import namespace="16c05727-aa75-4e4a-9b5f-8a80a1165891"/>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2:Statu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Status" ma:index="19" nillable="true" ma:displayName="Status" ma:default="Not started" ma:format="Dropdown" ma:internalName="Status">
      <xsd:simpleType>
        <xsd:restriction base="dms:Choice">
          <xsd:enumeration value="Not started"/>
          <xsd:enumeration value="In Progress"/>
          <xsd:enumeration value="Completed"/>
        </xsd:restriction>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8D289AE2-D2AE-49D1-AFAC-3A79F6794255}">
  <ds:schemaRefs>
    <ds:schemaRef ds:uri="http://purl.org/dc/elements/1.1/"/>
    <ds:schemaRef ds:uri="http://schemas.microsoft.com/office/2006/metadata/properties"/>
    <ds:schemaRef ds:uri="http://schemas.microsoft.com/office/2006/documentManagement/types"/>
    <ds:schemaRef ds:uri="http://purl.org/dc/terms/"/>
    <ds:schemaRef ds:uri="http://schemas.openxmlformats.org/package/2006/metadata/core-properties"/>
    <ds:schemaRef ds:uri="16c05727-aa75-4e4a-9b5f-8a80a1165891"/>
    <ds:schemaRef ds:uri="http://purl.org/dc/dcmitype/"/>
    <ds:schemaRef ds:uri="http://schemas.microsoft.com/office/infopath/2007/PartnerControls"/>
    <ds:schemaRef ds:uri="71af3243-3dd4-4a8d-8c0d-dd76da1f02a5"/>
    <ds:schemaRef ds:uri="http://www.w3.org/XML/1998/namespace"/>
  </ds:schemaRefs>
</ds:datastoreItem>
</file>

<file path=customXml/itemProps2.xml><?xml version="1.0" encoding="utf-8"?>
<ds:datastoreItem xmlns:ds="http://schemas.openxmlformats.org/officeDocument/2006/customXml" ds:itemID="{41E7CA09-9778-4414-AE97-8064B12DA30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1af3243-3dd4-4a8d-8c0d-dd76da1f02a5"/>
    <ds:schemaRef ds:uri="16c05727-aa75-4e4a-9b5f-8a80a116589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927BD4C1-B6B1-4715-ABF9-E660A51A4EA0}">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{01C81D51-7BE8-4575-A6AE-30A2550D1055}tf33552983_win32</Template>
  <TotalTime>312</TotalTime>
  <Words>5400</Words>
  <Application>Microsoft Office PowerPoint</Application>
  <PresentationFormat>Widescreen</PresentationFormat>
  <Paragraphs>318</Paragraphs>
  <Slides>45</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45</vt:i4>
      </vt:variant>
    </vt:vector>
  </HeadingPairs>
  <TitlesOfParts>
    <vt:vector size="52" baseType="lpstr">
      <vt:lpstr>Calibri</vt:lpstr>
      <vt:lpstr>Franklin Gothic Book</vt:lpstr>
      <vt:lpstr>Franklin Gothic Demi</vt:lpstr>
      <vt:lpstr>Times New Roman</vt:lpstr>
      <vt:lpstr>Wingdings</vt:lpstr>
      <vt:lpstr>Wingdings 2</vt:lpstr>
      <vt:lpstr>DividendVTI</vt:lpstr>
      <vt:lpstr>Project 7</vt:lpstr>
      <vt:lpstr>Understanding what is expected</vt:lpstr>
      <vt:lpstr>Priesthood of All Believers </vt:lpstr>
      <vt:lpstr>Unpacking The Priesthood of all Believers</vt:lpstr>
      <vt:lpstr>Definition of a Priest</vt:lpstr>
      <vt:lpstr>Priest in the New Testament</vt:lpstr>
      <vt:lpstr>Jesus as Priest and Sacrifice</vt:lpstr>
      <vt:lpstr>Priesthood</vt:lpstr>
      <vt:lpstr>Priesthood expanded in OT</vt:lpstr>
      <vt:lpstr>Priesthood in NT – ALL BELIEVERS (Not Just Some)</vt:lpstr>
      <vt:lpstr>Believers in Scripture and John Wesley’s Theology</vt:lpstr>
      <vt:lpstr>Believers in Scripture and John Wesley’s Theology</vt:lpstr>
      <vt:lpstr>Wesley’s link between Priesthood and making Disciples</vt:lpstr>
      <vt:lpstr>Mutual Accountability and Support</vt:lpstr>
      <vt:lpstr>Equipping for Ministry </vt:lpstr>
      <vt:lpstr> conference Theme:  Awakening Prophetic Urgency and Agency</vt:lpstr>
      <vt:lpstr>Awakening Prophetic Urgency and Agency</vt:lpstr>
      <vt:lpstr>Unpacking Prophetic Urgency and Agency…</vt:lpstr>
      <vt:lpstr>Prophetic Urgency and Agency…</vt:lpstr>
      <vt:lpstr>Prophetic Urgency</vt:lpstr>
      <vt:lpstr>Prophetic Agency</vt:lpstr>
      <vt:lpstr>Creating an Alternative Community</vt:lpstr>
      <vt:lpstr>So What??</vt:lpstr>
      <vt:lpstr>The “end of Discipleship: John Wesley’s Vision of Real Christianity</vt:lpstr>
      <vt:lpstr>Method in Wesley’s “Madness”</vt:lpstr>
      <vt:lpstr>Observers or Participations</vt:lpstr>
      <vt:lpstr>Unbecoming to Become</vt:lpstr>
      <vt:lpstr>Becoming an Alternative Community</vt:lpstr>
      <vt:lpstr>Becoming an Alternative Community</vt:lpstr>
      <vt:lpstr>Becoming an Alternative Community</vt:lpstr>
      <vt:lpstr>Priesthood of All Believers: Role of the Clergy</vt:lpstr>
      <vt:lpstr>Priesthood of All Believers: Role of the Clergy</vt:lpstr>
      <vt:lpstr>Priesthood of All Believers: Role of the Clergy</vt:lpstr>
      <vt:lpstr>Priesthood of All Believers: Role of the Clergy</vt:lpstr>
      <vt:lpstr>Empire or Kingdom: The Dilemma Clergy Face</vt:lpstr>
      <vt:lpstr>Priesthood of All Believers: Role of Laity</vt:lpstr>
      <vt:lpstr>Pitfalls for Laity</vt:lpstr>
      <vt:lpstr>John Wesley: Three-Stand Discipleship Process</vt:lpstr>
      <vt:lpstr>Four Basic Principles of Discipleship</vt:lpstr>
      <vt:lpstr>The End Product of Disciple Making: Holiness</vt:lpstr>
      <vt:lpstr>THE MCSA’S Seven Transformational Goals</vt:lpstr>
      <vt:lpstr>The Final Realization</vt:lpstr>
      <vt:lpstr>Questions?  </vt:lpstr>
      <vt:lpstr>Let’s look at Project 7</vt:lpstr>
      <vt:lpstr>Resources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Project 7</dc:title>
  <dc:creator>GraceWell Methodist Church</dc:creator>
  <cp:lastModifiedBy>Bongiwe Talapile</cp:lastModifiedBy>
  <cp:revision>23</cp:revision>
  <dcterms:created xsi:type="dcterms:W3CDTF">2025-01-20T07:22:34Z</dcterms:created>
  <dcterms:modified xsi:type="dcterms:W3CDTF">2025-01-21T08:10:10Z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